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9" r:id="rId11"/>
    <p:sldId id="268" r:id="rId12"/>
    <p:sldId id="271" r:id="rId13"/>
    <p:sldId id="270" r:id="rId14"/>
    <p:sldId id="272" r:id="rId15"/>
    <p:sldId id="273" r:id="rId16"/>
    <p:sldId id="275" r:id="rId17"/>
    <p:sldId id="274" r:id="rId18"/>
    <p:sldId id="276" r:id="rId19"/>
    <p:sldId id="278" r:id="rId20"/>
    <p:sldId id="277" r:id="rId21"/>
    <p:sldId id="279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B2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1587" autoAdjust="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96" y="-496"/>
      </p:cViewPr>
      <p:guideLst>
        <p:guide orient="horz" pos="4142"/>
        <p:guide pos="30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6C9DC-6D06-E84E-A0D4-F19F258F16E9}" type="datetimeFigureOut">
              <a:rPr lang="es-ES" smtClean="0"/>
              <a:t>28/03/14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4E0DA-110A-F749-B4C0-D151F424A8B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801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2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11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12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13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14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15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16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17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18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19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20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3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21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22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23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24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25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26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27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28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29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4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5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6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7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8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9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1F22DF56-0B03-4B4E-8530-126D5EA414FC}" type="slidenum">
              <a:rPr lang="ca-ES" sz="1200"/>
              <a:pPr/>
              <a:t>10</a:t>
            </a:fld>
            <a:endParaRPr lang="ca-ES" sz="12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s-ES">
              <a:ea typeface="ヒラギノ角ゴ Pro W3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9BE8-D3D8-C948-9544-B409635E056B}" type="datetimeFigureOut">
              <a:rPr lang="es-ES" smtClean="0"/>
              <a:t>28/03/14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0532A-6249-1B47-A022-F276EA2EEF1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937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9BE8-D3D8-C948-9544-B409635E056B}" type="datetimeFigureOut">
              <a:rPr lang="es-ES" smtClean="0"/>
              <a:t>28/03/14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0532A-6249-1B47-A022-F276EA2EEF1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396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9BE8-D3D8-C948-9544-B409635E056B}" type="datetimeFigureOut">
              <a:rPr lang="es-ES" smtClean="0"/>
              <a:t>28/03/14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0532A-6249-1B47-A022-F276EA2EEF1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082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9BE8-D3D8-C948-9544-B409635E056B}" type="datetimeFigureOut">
              <a:rPr lang="es-ES" smtClean="0"/>
              <a:t>28/03/14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0532A-6249-1B47-A022-F276EA2EEF1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5281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9BE8-D3D8-C948-9544-B409635E056B}" type="datetimeFigureOut">
              <a:rPr lang="es-ES" smtClean="0"/>
              <a:t>28/03/14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0532A-6249-1B47-A022-F276EA2EEF1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112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9BE8-D3D8-C948-9544-B409635E056B}" type="datetimeFigureOut">
              <a:rPr lang="es-ES" smtClean="0"/>
              <a:t>28/03/14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0532A-6249-1B47-A022-F276EA2EEF1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02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9BE8-D3D8-C948-9544-B409635E056B}" type="datetimeFigureOut">
              <a:rPr lang="es-ES" smtClean="0"/>
              <a:t>28/03/14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0532A-6249-1B47-A022-F276EA2EEF1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249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9BE8-D3D8-C948-9544-B409635E056B}" type="datetimeFigureOut">
              <a:rPr lang="es-ES" smtClean="0"/>
              <a:t>28/03/14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0532A-6249-1B47-A022-F276EA2EEF1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2007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9BE8-D3D8-C948-9544-B409635E056B}" type="datetimeFigureOut">
              <a:rPr lang="es-ES" smtClean="0"/>
              <a:t>28/03/14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0532A-6249-1B47-A022-F276EA2EEF1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2192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9BE8-D3D8-C948-9544-B409635E056B}" type="datetimeFigureOut">
              <a:rPr lang="es-ES" smtClean="0"/>
              <a:t>28/03/14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0532A-6249-1B47-A022-F276EA2EEF1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2301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39BE8-D3D8-C948-9544-B409635E056B}" type="datetimeFigureOut">
              <a:rPr lang="es-ES" smtClean="0"/>
              <a:t>28/03/14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0532A-6249-1B47-A022-F276EA2EEF1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765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39BE8-D3D8-C948-9544-B409635E056B}" type="datetimeFigureOut">
              <a:rPr lang="es-ES" smtClean="0"/>
              <a:t>28/03/14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0532A-6249-1B47-A022-F276EA2EEF1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37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867348" y="1778573"/>
            <a:ext cx="76674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7200" dirty="0">
                <a:latin typeface="Meta Bold Roman"/>
                <a:cs typeface="Meta Bold Roman"/>
              </a:rPr>
              <a:t>El peso del </a:t>
            </a:r>
            <a:r>
              <a:rPr lang="es-ES" sz="7200" dirty="0" smtClean="0">
                <a:latin typeface="Meta Bold Roman"/>
                <a:cs typeface="Meta Bold Roman"/>
              </a:rPr>
              <a:t>pasado</a:t>
            </a:r>
          </a:p>
          <a:p>
            <a:endParaRPr lang="es-ES" sz="7200" dirty="0">
              <a:latin typeface="Meta Bold Roman"/>
              <a:cs typeface="Meta Bold Roman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867348" y="2919575"/>
            <a:ext cx="76674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smtClean="0">
                <a:latin typeface="Meta Bold Roman"/>
                <a:cs typeface="Meta Bold Roman"/>
              </a:rPr>
              <a:t>efectos de los cambios de uso del suelo en las funciones ecológicas</a:t>
            </a:r>
            <a:endParaRPr lang="es-ES" sz="2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64" y="5536518"/>
            <a:ext cx="2451175" cy="1133486"/>
          </a:xfrm>
          <a:prstGeom prst="rect">
            <a:avLst/>
          </a:prstGeom>
        </p:spPr>
      </p:pic>
      <p:sp>
        <p:nvSpPr>
          <p:cNvPr id="7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8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867348" y="3323699"/>
            <a:ext cx="7667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 smtClean="0">
                <a:latin typeface="Meta Bold Roman"/>
                <a:cs typeface="Meta Bold Roman"/>
              </a:rPr>
              <a:t>Francisco Javier Bonet García. fjbonet@gmail.com; @fjbonet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277064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Caracterización “impactos”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" name="CuadroTexto 65"/>
          <p:cNvSpPr txBox="1"/>
          <p:nvPr/>
        </p:nvSpPr>
        <p:spPr>
          <a:xfrm>
            <a:off x="131547" y="753346"/>
            <a:ext cx="8758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4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Cartografía de la vegetación y los usos del suelo en el pasado. </a:t>
            </a:r>
            <a:r>
              <a:rPr lang="es-ES" dirty="0" smtClean="0">
                <a:solidFill>
                  <a:srgbClr val="7F7F7F"/>
                </a:solidFill>
                <a:latin typeface="Meta Bold Roman"/>
                <a:cs typeface="Meta Bold Roman"/>
              </a:rPr>
              <a:t>Distribución formaciones vegetales 1956- actualidad</a:t>
            </a:r>
            <a:endParaRPr lang="es-ES" sz="2400" dirty="0">
              <a:solidFill>
                <a:srgbClr val="7F7F7F"/>
              </a:solidFill>
              <a:latin typeface="Meta Bold Roman"/>
              <a:cs typeface="Meta Bold Roman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220447" y="1733310"/>
            <a:ext cx="8123453" cy="4917263"/>
            <a:chOff x="220447" y="1733310"/>
            <a:chExt cx="8123453" cy="4917263"/>
          </a:xfrm>
        </p:grpSpPr>
        <p:sp>
          <p:nvSpPr>
            <p:cNvPr id="33" name="Rectangle 53"/>
            <p:cNvSpPr>
              <a:spLocks noChangeArrowheads="1"/>
            </p:cNvSpPr>
            <p:nvPr/>
          </p:nvSpPr>
          <p:spPr bwMode="auto">
            <a:xfrm>
              <a:off x="220447" y="2636300"/>
              <a:ext cx="10721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s-ES_tradnl" sz="12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Densidad media (Pies/Ha)</a:t>
              </a:r>
            </a:p>
          </p:txBody>
        </p:sp>
        <p:grpSp>
          <p:nvGrpSpPr>
            <p:cNvPr id="3" name="Agrupar 2"/>
            <p:cNvGrpSpPr/>
            <p:nvPr/>
          </p:nvGrpSpPr>
          <p:grpSpPr>
            <a:xfrm>
              <a:off x="1003300" y="1733310"/>
              <a:ext cx="7340600" cy="4917263"/>
              <a:chOff x="1003300" y="1733310"/>
              <a:chExt cx="7340600" cy="4917263"/>
            </a:xfrm>
          </p:grpSpPr>
          <p:pic>
            <p:nvPicPr>
              <p:cNvPr id="2" name="Imagen 1" descr="bloq_I_AJPL (arrastrado).pd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04" t="22269" r="10418" b="11991"/>
              <a:stretch/>
            </p:blipFill>
            <p:spPr>
              <a:xfrm>
                <a:off x="1003300" y="1733310"/>
                <a:ext cx="7340600" cy="4508501"/>
              </a:xfrm>
              <a:prstGeom prst="rect">
                <a:avLst/>
              </a:prstGeom>
            </p:spPr>
          </p:pic>
          <p:sp>
            <p:nvSpPr>
              <p:cNvPr id="34" name="Rectangle 31"/>
              <p:cNvSpPr>
                <a:spLocks noChangeArrowheads="1"/>
              </p:cNvSpPr>
              <p:nvPr/>
            </p:nvSpPr>
            <p:spPr bwMode="auto">
              <a:xfrm>
                <a:off x="1816100" y="6342796"/>
                <a:ext cx="6490494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s-ES_tradnl" sz="1400" dirty="0" smtClean="0">
                    <a:solidFill>
                      <a:schemeClr val="bg1">
                        <a:lumMod val="50000"/>
                      </a:schemeClr>
                    </a:solidFill>
                    <a:latin typeface="Meta Bold Roman"/>
                    <a:cs typeface="Meta Bold Roman"/>
                  </a:rPr>
                  <a:t>Cambios de densidad en todo el robledal (</a:t>
                </a:r>
                <a:r>
                  <a:rPr lang="es-ES_tradnl" sz="1400" i="1" dirty="0">
                    <a:solidFill>
                      <a:schemeClr val="bg1">
                        <a:lumMod val="50000"/>
                      </a:schemeClr>
                    </a:solidFill>
                    <a:latin typeface="Meta Bold Roman"/>
                    <a:cs typeface="Meta Bold Roman"/>
                  </a:rPr>
                  <a:t>Quercus pyrenaica</a:t>
                </a:r>
                <a:r>
                  <a:rPr lang="es-ES_tradnl" sz="1400" dirty="0" smtClean="0">
                    <a:solidFill>
                      <a:schemeClr val="bg1">
                        <a:lumMod val="50000"/>
                      </a:schemeClr>
                    </a:solidFill>
                    <a:latin typeface="Meta Bold Roman"/>
                    <a:cs typeface="Meta Bold Roman"/>
                  </a:rPr>
                  <a:t>) de Sierra Nevada</a:t>
                </a:r>
                <a:endParaRPr lang="es-ES_tradnl" sz="1400" dirty="0">
                  <a:solidFill>
                    <a:schemeClr val="bg1">
                      <a:lumMod val="50000"/>
                    </a:schemeClr>
                  </a:solidFill>
                  <a:latin typeface="Meta Bold Roman"/>
                  <a:cs typeface="Meta Bold Roma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1508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Caracterización “impactos”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" name="CuadroTexto 65"/>
          <p:cNvSpPr txBox="1"/>
          <p:nvPr/>
        </p:nvSpPr>
        <p:spPr>
          <a:xfrm>
            <a:off x="131547" y="753346"/>
            <a:ext cx="8758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4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Cartografía de la vegetación y los usos del suelo en el pasado. </a:t>
            </a:r>
            <a:r>
              <a:rPr lang="es-ES" dirty="0" smtClean="0">
                <a:solidFill>
                  <a:srgbClr val="7F7F7F"/>
                </a:solidFill>
                <a:latin typeface="Meta Bold Roman"/>
                <a:cs typeface="Meta Bold Roman"/>
              </a:rPr>
              <a:t>Documentos antiguos, fotografías, cuadros, etc.</a:t>
            </a:r>
            <a:endParaRPr lang="es-ES" sz="2400" dirty="0">
              <a:solidFill>
                <a:srgbClr val="7F7F7F"/>
              </a:solidFill>
              <a:latin typeface="Meta Bold Roman"/>
              <a:cs typeface="Meta Bold Roman"/>
            </a:endParaRPr>
          </a:p>
        </p:txBody>
      </p:sp>
      <p:grpSp>
        <p:nvGrpSpPr>
          <p:cNvPr id="5" name="Agrupar 4"/>
          <p:cNvGrpSpPr/>
          <p:nvPr/>
        </p:nvGrpSpPr>
        <p:grpSpPr>
          <a:xfrm>
            <a:off x="571501" y="1276110"/>
            <a:ext cx="8263820" cy="5490251"/>
            <a:chOff x="571501" y="1276110"/>
            <a:chExt cx="8263820" cy="5490251"/>
          </a:xfrm>
        </p:grpSpPr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108200" y="6458584"/>
              <a:ext cx="649049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s-ES_tradnl" sz="1400" dirty="0" err="1" smtClean="0">
                  <a:solidFill>
                    <a:schemeClr val="bg1">
                      <a:lumMod val="50000"/>
                    </a:schemeClr>
                  </a:solidFill>
                  <a:latin typeface="Meta Bold Roman"/>
                  <a:cs typeface="Meta Bold Roman"/>
                </a:rPr>
                <a:t>Trevélez</a:t>
              </a:r>
              <a:r>
                <a:rPr lang="es-ES_tradnl" sz="1400" dirty="0" smtClean="0">
                  <a:solidFill>
                    <a:schemeClr val="bg1">
                      <a:lumMod val="50000"/>
                    </a:schemeClr>
                  </a:solidFill>
                  <a:latin typeface="Meta Bold Roman"/>
                  <a:cs typeface="Meta Bold Roman"/>
                </a:rPr>
                <a:t> en los 1940s. Colección Sánchez Arana</a:t>
              </a:r>
              <a:endParaRPr lang="es-ES_tradnl" sz="1400" dirty="0">
                <a:solidFill>
                  <a:schemeClr val="bg1">
                    <a:lumMod val="50000"/>
                  </a:schemeClr>
                </a:solidFill>
                <a:latin typeface="Meta Bold Roman"/>
                <a:cs typeface="Meta Bold Roman"/>
              </a:endParaRPr>
            </a:p>
          </p:txBody>
        </p:sp>
        <p:pic>
          <p:nvPicPr>
            <p:cNvPr id="3" name="Imagen 2" descr="Trevelez (24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1" y="1657110"/>
              <a:ext cx="4808496" cy="4635500"/>
            </a:xfrm>
            <a:prstGeom prst="rect">
              <a:avLst/>
            </a:prstGeom>
          </p:spPr>
        </p:pic>
        <p:pic>
          <p:nvPicPr>
            <p:cNvPr id="4" name="Imagen 3" descr="Trevelez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7274" y="1276110"/>
              <a:ext cx="3228047" cy="5016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9791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Caracterización “impactos”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" name="CuadroTexto 65"/>
          <p:cNvSpPr txBox="1"/>
          <p:nvPr/>
        </p:nvSpPr>
        <p:spPr>
          <a:xfrm>
            <a:off x="131547" y="753346"/>
            <a:ext cx="8758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4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Cartografía de la vegetación y los usos del suelo en el pasado. </a:t>
            </a:r>
            <a:r>
              <a:rPr lang="es-ES" dirty="0" smtClean="0">
                <a:solidFill>
                  <a:srgbClr val="7F7F7F"/>
                </a:solidFill>
                <a:latin typeface="Meta Bold Roman"/>
                <a:cs typeface="Meta Bold Roman"/>
              </a:rPr>
              <a:t>Documentos antiguos, fotografías, cuadros, etc.</a:t>
            </a:r>
            <a:endParaRPr lang="es-ES" sz="2400" dirty="0">
              <a:solidFill>
                <a:srgbClr val="7F7F7F"/>
              </a:solidFill>
              <a:latin typeface="Meta Bold Roman"/>
              <a:cs typeface="Meta Bold Roman"/>
            </a:endParaRPr>
          </a:p>
        </p:txBody>
      </p:sp>
      <p:grpSp>
        <p:nvGrpSpPr>
          <p:cNvPr id="3" name="Agrupar 2"/>
          <p:cNvGrpSpPr/>
          <p:nvPr/>
        </p:nvGrpSpPr>
        <p:grpSpPr>
          <a:xfrm>
            <a:off x="1304925" y="1717778"/>
            <a:ext cx="6010275" cy="5008994"/>
            <a:chOff x="1304925" y="1717778"/>
            <a:chExt cx="6010275" cy="5008994"/>
          </a:xfrm>
        </p:grpSpPr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516312" y="6418995"/>
              <a:ext cx="15875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s-ES_tradnl" sz="1400" dirty="0" smtClean="0">
                  <a:solidFill>
                    <a:schemeClr val="bg1">
                      <a:lumMod val="50000"/>
                    </a:schemeClr>
                  </a:solidFill>
                  <a:latin typeface="Meta Bold Roman"/>
                  <a:cs typeface="Meta Bold Roman"/>
                </a:rPr>
                <a:t>Río Genil. 1932</a:t>
              </a:r>
              <a:endParaRPr lang="es-ES_tradnl" sz="1400" dirty="0">
                <a:solidFill>
                  <a:schemeClr val="bg1">
                    <a:lumMod val="50000"/>
                  </a:schemeClr>
                </a:solidFill>
                <a:latin typeface="Meta Bold Roman"/>
                <a:cs typeface="Meta Bold Roman"/>
              </a:endParaRPr>
            </a:p>
          </p:txBody>
        </p:sp>
        <p:pic>
          <p:nvPicPr>
            <p:cNvPr id="2" name="Imagen 1" descr="Springstorm in the Sierra Nevada, Granada 1932.jp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925" y="1717778"/>
              <a:ext cx="6010275" cy="4530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1415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Caracterización “impactos”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" name="CuadroTexto 65"/>
          <p:cNvSpPr txBox="1"/>
          <p:nvPr/>
        </p:nvSpPr>
        <p:spPr>
          <a:xfrm>
            <a:off x="131547" y="753346"/>
            <a:ext cx="8758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4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Cartografía de la vegetación y los usos del suelo en el pasado. </a:t>
            </a:r>
            <a:r>
              <a:rPr lang="es-ES" dirty="0" smtClean="0">
                <a:solidFill>
                  <a:srgbClr val="7F7F7F"/>
                </a:solidFill>
                <a:latin typeface="Meta Bold Roman"/>
                <a:cs typeface="Meta Bold Roman"/>
              </a:rPr>
              <a:t>Documentos antiguos, fotografías, cuadros, etc.</a:t>
            </a:r>
            <a:endParaRPr lang="es-ES" sz="2400" dirty="0">
              <a:solidFill>
                <a:srgbClr val="7F7F7F"/>
              </a:solidFill>
              <a:latin typeface="Meta Bold Roman"/>
              <a:cs typeface="Meta Bold Roman"/>
            </a:endParaRPr>
          </a:p>
        </p:txBody>
      </p:sp>
      <p:grpSp>
        <p:nvGrpSpPr>
          <p:cNvPr id="5" name="Agrupar 4"/>
          <p:cNvGrpSpPr/>
          <p:nvPr/>
        </p:nvGrpSpPr>
        <p:grpSpPr>
          <a:xfrm>
            <a:off x="1409700" y="1682510"/>
            <a:ext cx="5915580" cy="5083851"/>
            <a:chOff x="1409700" y="1682510"/>
            <a:chExt cx="5915580" cy="5083851"/>
          </a:xfrm>
        </p:grpSpPr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580090" y="6458584"/>
              <a:ext cx="157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s-ES_tradnl" sz="1400" dirty="0" smtClean="0">
                  <a:solidFill>
                    <a:schemeClr val="bg1">
                      <a:lumMod val="50000"/>
                    </a:schemeClr>
                  </a:solidFill>
                  <a:latin typeface="Meta Bold Roman"/>
                  <a:cs typeface="Meta Bold Roman"/>
                </a:rPr>
                <a:t>Río Genil. 1890</a:t>
              </a:r>
              <a:endParaRPr lang="es-ES_tradnl" sz="1400" dirty="0">
                <a:solidFill>
                  <a:schemeClr val="bg1">
                    <a:lumMod val="50000"/>
                  </a:schemeClr>
                </a:solidFill>
                <a:latin typeface="Meta Bold Roman"/>
                <a:cs typeface="Meta Bold Roman"/>
              </a:endParaRPr>
            </a:p>
          </p:txBody>
        </p:sp>
        <p:pic>
          <p:nvPicPr>
            <p:cNvPr id="2" name="Imagen 1" descr="VistaGralSierraNevadaRioGenil_189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700" y="1682510"/>
              <a:ext cx="5915580" cy="4584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33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Caracterización “impactos”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" name="CuadroTexto 65"/>
          <p:cNvSpPr txBox="1"/>
          <p:nvPr/>
        </p:nvSpPr>
        <p:spPr>
          <a:xfrm>
            <a:off x="131547" y="753346"/>
            <a:ext cx="8758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4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Cartografía de la vegetación y los usos del suelo en el pasado. </a:t>
            </a:r>
            <a:r>
              <a:rPr lang="es-ES" dirty="0" smtClean="0">
                <a:solidFill>
                  <a:srgbClr val="7F7F7F"/>
                </a:solidFill>
                <a:latin typeface="Meta Bold Roman"/>
                <a:cs typeface="Meta Bold Roman"/>
              </a:rPr>
              <a:t>Documentos antiguos, fotografías, cuadros, etc.</a:t>
            </a:r>
            <a:endParaRPr lang="es-ES" sz="2400" dirty="0">
              <a:solidFill>
                <a:srgbClr val="7F7F7F"/>
              </a:solidFill>
              <a:latin typeface="Meta Bold Roman"/>
              <a:cs typeface="Meta Bold Roman"/>
            </a:endParaRPr>
          </a:p>
        </p:txBody>
      </p:sp>
      <p:grpSp>
        <p:nvGrpSpPr>
          <p:cNvPr id="6" name="Agrupar 5"/>
          <p:cNvGrpSpPr/>
          <p:nvPr/>
        </p:nvGrpSpPr>
        <p:grpSpPr>
          <a:xfrm>
            <a:off x="278947" y="1695688"/>
            <a:ext cx="8512525" cy="4969338"/>
            <a:chOff x="278947" y="1695688"/>
            <a:chExt cx="8512525" cy="4969338"/>
          </a:xfrm>
        </p:grpSpPr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476062" y="6357249"/>
              <a:ext cx="361947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s-ES_tradnl" sz="1400" dirty="0" smtClean="0">
                  <a:solidFill>
                    <a:schemeClr val="bg1">
                      <a:lumMod val="50000"/>
                    </a:schemeClr>
                  </a:solidFill>
                  <a:latin typeface="Meta Bold Roman"/>
                  <a:cs typeface="Meta Bold Roman"/>
                </a:rPr>
                <a:t>Inventario forestal de la Marina. 1748</a:t>
              </a:r>
              <a:endParaRPr lang="es-ES_tradnl" sz="1400" dirty="0">
                <a:solidFill>
                  <a:schemeClr val="bg1">
                    <a:lumMod val="50000"/>
                  </a:schemeClr>
                </a:solidFill>
                <a:latin typeface="Meta Bold Roman"/>
                <a:cs typeface="Meta Bold Roman"/>
              </a:endParaRPr>
            </a:p>
          </p:txBody>
        </p:sp>
        <p:pic>
          <p:nvPicPr>
            <p:cNvPr id="4" name="Imagen 3" descr="Captura de pantalla 2014-03-27 a la(s) 13.31.34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47" y="1695688"/>
              <a:ext cx="5187875" cy="4531687"/>
            </a:xfrm>
            <a:prstGeom prst="rect">
              <a:avLst/>
            </a:prstGeom>
          </p:spPr>
        </p:pic>
        <p:pic>
          <p:nvPicPr>
            <p:cNvPr id="5" name="Imagen 4" descr="Captura de pantalla 2014-03-27 a la(s) 13.32.0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7673" y="1751720"/>
              <a:ext cx="3063799" cy="4475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482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Caracterización “impactos”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" name="CuadroTexto 65"/>
          <p:cNvSpPr txBox="1"/>
          <p:nvPr/>
        </p:nvSpPr>
        <p:spPr>
          <a:xfrm>
            <a:off x="131547" y="753346"/>
            <a:ext cx="88197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4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Caracterización de la gestión forestal en Sierra Nevada </a:t>
            </a:r>
            <a:r>
              <a:rPr lang="es-ES" dirty="0" smtClean="0">
                <a:solidFill>
                  <a:srgbClr val="7F7F7F"/>
                </a:solidFill>
                <a:latin typeface="Meta Bold Roman"/>
                <a:cs typeface="Meta Bold Roman"/>
              </a:rPr>
              <a:t>Repoblaciones, tratamientos </a:t>
            </a:r>
            <a:r>
              <a:rPr lang="es-ES" dirty="0" err="1" smtClean="0">
                <a:solidFill>
                  <a:srgbClr val="7F7F7F"/>
                </a:solidFill>
                <a:latin typeface="Meta Bold Roman"/>
                <a:cs typeface="Meta Bold Roman"/>
              </a:rPr>
              <a:t>selvícolas</a:t>
            </a:r>
            <a:r>
              <a:rPr lang="es-ES" dirty="0" smtClean="0">
                <a:solidFill>
                  <a:srgbClr val="7F7F7F"/>
                </a:solidFill>
                <a:latin typeface="Meta Bold Roman"/>
                <a:cs typeface="Meta Bold Roman"/>
              </a:rPr>
              <a:t>, restauración, etc.</a:t>
            </a:r>
            <a:endParaRPr lang="es-ES" sz="2400" dirty="0">
              <a:solidFill>
                <a:srgbClr val="7F7F7F"/>
              </a:solidFill>
              <a:latin typeface="Meta Bold Roman"/>
              <a:cs typeface="Meta Bold Roman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324634" y="2347401"/>
            <a:ext cx="8594725" cy="2778125"/>
            <a:chOff x="384534" y="2347401"/>
            <a:chExt cx="8594725" cy="2778125"/>
          </a:xfrm>
        </p:grpSpPr>
        <p:sp>
          <p:nvSpPr>
            <p:cNvPr id="8" name="Rounded Rectangle 38"/>
            <p:cNvSpPr>
              <a:spLocks noChangeArrowheads="1"/>
            </p:cNvSpPr>
            <p:nvPr/>
          </p:nvSpPr>
          <p:spPr bwMode="auto">
            <a:xfrm>
              <a:off x="1411647" y="3523739"/>
              <a:ext cx="950912" cy="201612"/>
            </a:xfrm>
            <a:prstGeom prst="wedgeRectCallout">
              <a:avLst>
                <a:gd name="adj1" fmla="val -18782"/>
                <a:gd name="adj2" fmla="val 490157"/>
              </a:avLst>
            </a:prstGeom>
            <a:solidFill>
              <a:schemeClr val="bg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es-ES" sz="700">
                <a:solidFill>
                  <a:srgbClr val="969696"/>
                </a:solidFill>
              </a:endParaRPr>
            </a:p>
          </p:txBody>
        </p:sp>
        <p:sp>
          <p:nvSpPr>
            <p:cNvPr id="9" name="TextBox 32"/>
            <p:cNvSpPr txBox="1">
              <a:spLocks noChangeArrowheads="1"/>
            </p:cNvSpPr>
            <p:nvPr/>
          </p:nvSpPr>
          <p:spPr bwMode="auto">
            <a:xfrm>
              <a:off x="1387834" y="3514214"/>
              <a:ext cx="1152525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s-ES" sz="700">
                  <a:solidFill>
                    <a:srgbClr val="969696"/>
                  </a:solidFill>
                  <a:latin typeface="Meta" charset="0"/>
                </a:rPr>
                <a:t>Repoblaciones piloto</a:t>
              </a:r>
            </a:p>
          </p:txBody>
        </p:sp>
        <p:sp>
          <p:nvSpPr>
            <p:cNvPr id="10" name="Freeform 167"/>
            <p:cNvSpPr>
              <a:spLocks/>
            </p:cNvSpPr>
            <p:nvPr/>
          </p:nvSpPr>
          <p:spPr bwMode="auto">
            <a:xfrm>
              <a:off x="6553559" y="3404676"/>
              <a:ext cx="1536700" cy="1606550"/>
            </a:xfrm>
            <a:custGeom>
              <a:avLst/>
              <a:gdLst>
                <a:gd name="T0" fmla="*/ 0 w 968"/>
                <a:gd name="T1" fmla="*/ 932 h 1012"/>
                <a:gd name="T2" fmla="*/ 56 w 968"/>
                <a:gd name="T3" fmla="*/ 954 h 1012"/>
                <a:gd name="T4" fmla="*/ 104 w 968"/>
                <a:gd name="T5" fmla="*/ 826 h 1012"/>
                <a:gd name="T6" fmla="*/ 128 w 968"/>
                <a:gd name="T7" fmla="*/ 850 h 1012"/>
                <a:gd name="T8" fmla="*/ 151 w 968"/>
                <a:gd name="T9" fmla="*/ 918 h 1012"/>
                <a:gd name="T10" fmla="*/ 209 w 968"/>
                <a:gd name="T11" fmla="*/ 942 h 1012"/>
                <a:gd name="T12" fmla="*/ 260 w 968"/>
                <a:gd name="T13" fmla="*/ 498 h 1012"/>
                <a:gd name="T14" fmla="*/ 338 w 968"/>
                <a:gd name="T15" fmla="*/ 548 h 1012"/>
                <a:gd name="T16" fmla="*/ 404 w 968"/>
                <a:gd name="T17" fmla="*/ 718 h 1012"/>
                <a:gd name="T18" fmla="*/ 454 w 968"/>
                <a:gd name="T19" fmla="*/ 834 h 1012"/>
                <a:gd name="T20" fmla="*/ 522 w 968"/>
                <a:gd name="T21" fmla="*/ 894 h 1012"/>
                <a:gd name="T22" fmla="*/ 616 w 968"/>
                <a:gd name="T23" fmla="*/ 894 h 1012"/>
                <a:gd name="T24" fmla="*/ 694 w 968"/>
                <a:gd name="T25" fmla="*/ 894 h 1012"/>
                <a:gd name="T26" fmla="*/ 740 w 968"/>
                <a:gd name="T27" fmla="*/ 862 h 1012"/>
                <a:gd name="T28" fmla="*/ 788 w 968"/>
                <a:gd name="T29" fmla="*/ 776 h 1012"/>
                <a:gd name="T30" fmla="*/ 826 w 968"/>
                <a:gd name="T31" fmla="*/ 262 h 1012"/>
                <a:gd name="T32" fmla="*/ 856 w 968"/>
                <a:gd name="T33" fmla="*/ 82 h 1012"/>
                <a:gd name="T34" fmla="*/ 906 w 968"/>
                <a:gd name="T35" fmla="*/ 12 h 1012"/>
                <a:gd name="T36" fmla="*/ 968 w 968"/>
                <a:gd name="T37" fmla="*/ 12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8" h="1012">
                  <a:moveTo>
                    <a:pt x="0" y="932"/>
                  </a:moveTo>
                  <a:cubicBezTo>
                    <a:pt x="19" y="952"/>
                    <a:pt x="39" y="972"/>
                    <a:pt x="56" y="954"/>
                  </a:cubicBezTo>
                  <a:cubicBezTo>
                    <a:pt x="73" y="936"/>
                    <a:pt x="92" y="843"/>
                    <a:pt x="104" y="826"/>
                  </a:cubicBezTo>
                  <a:cubicBezTo>
                    <a:pt x="116" y="809"/>
                    <a:pt x="120" y="835"/>
                    <a:pt x="128" y="850"/>
                  </a:cubicBezTo>
                  <a:cubicBezTo>
                    <a:pt x="136" y="865"/>
                    <a:pt x="138" y="903"/>
                    <a:pt x="151" y="918"/>
                  </a:cubicBezTo>
                  <a:cubicBezTo>
                    <a:pt x="164" y="933"/>
                    <a:pt x="191" y="1012"/>
                    <a:pt x="209" y="942"/>
                  </a:cubicBezTo>
                  <a:cubicBezTo>
                    <a:pt x="227" y="872"/>
                    <a:pt x="239" y="564"/>
                    <a:pt x="260" y="498"/>
                  </a:cubicBezTo>
                  <a:cubicBezTo>
                    <a:pt x="281" y="432"/>
                    <a:pt x="314" y="511"/>
                    <a:pt x="338" y="548"/>
                  </a:cubicBezTo>
                  <a:cubicBezTo>
                    <a:pt x="362" y="585"/>
                    <a:pt x="385" y="670"/>
                    <a:pt x="404" y="718"/>
                  </a:cubicBezTo>
                  <a:cubicBezTo>
                    <a:pt x="423" y="766"/>
                    <a:pt x="434" y="805"/>
                    <a:pt x="454" y="834"/>
                  </a:cubicBezTo>
                  <a:cubicBezTo>
                    <a:pt x="474" y="863"/>
                    <a:pt x="495" y="884"/>
                    <a:pt x="522" y="894"/>
                  </a:cubicBezTo>
                  <a:cubicBezTo>
                    <a:pt x="549" y="904"/>
                    <a:pt x="587" y="894"/>
                    <a:pt x="616" y="894"/>
                  </a:cubicBezTo>
                  <a:cubicBezTo>
                    <a:pt x="645" y="894"/>
                    <a:pt x="673" y="899"/>
                    <a:pt x="694" y="894"/>
                  </a:cubicBezTo>
                  <a:cubicBezTo>
                    <a:pt x="715" y="889"/>
                    <a:pt x="724" y="882"/>
                    <a:pt x="740" y="862"/>
                  </a:cubicBezTo>
                  <a:cubicBezTo>
                    <a:pt x="756" y="842"/>
                    <a:pt x="774" y="876"/>
                    <a:pt x="788" y="776"/>
                  </a:cubicBezTo>
                  <a:cubicBezTo>
                    <a:pt x="802" y="676"/>
                    <a:pt x="815" y="378"/>
                    <a:pt x="826" y="262"/>
                  </a:cubicBezTo>
                  <a:cubicBezTo>
                    <a:pt x="837" y="146"/>
                    <a:pt x="843" y="124"/>
                    <a:pt x="856" y="82"/>
                  </a:cubicBezTo>
                  <a:cubicBezTo>
                    <a:pt x="869" y="40"/>
                    <a:pt x="887" y="24"/>
                    <a:pt x="906" y="12"/>
                  </a:cubicBezTo>
                  <a:cubicBezTo>
                    <a:pt x="925" y="0"/>
                    <a:pt x="958" y="12"/>
                    <a:pt x="968" y="12"/>
                  </a:cubicBezTo>
                </a:path>
              </a:pathLst>
            </a:custGeom>
            <a:noFill/>
            <a:ln w="57150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Rectangle 48"/>
            <p:cNvSpPr>
              <a:spLocks noChangeArrowheads="1"/>
            </p:cNvSpPr>
            <p:nvPr/>
          </p:nvSpPr>
          <p:spPr bwMode="auto">
            <a:xfrm>
              <a:off x="632184" y="4973126"/>
              <a:ext cx="263525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s-ES_tradnl" sz="1000">
                  <a:solidFill>
                    <a:srgbClr val="606060"/>
                  </a:solidFill>
                  <a:latin typeface="Meta" charset="0"/>
                </a:rPr>
                <a:t>1930</a:t>
              </a:r>
              <a:endParaRPr lang="es-ES_tradnl">
                <a:solidFill>
                  <a:srgbClr val="606060"/>
                </a:solidFill>
                <a:latin typeface="Meta" charset="0"/>
              </a:endParaRPr>
            </a:p>
          </p:txBody>
        </p:sp>
        <p:sp>
          <p:nvSpPr>
            <p:cNvPr id="12" name="Rectangle 49"/>
            <p:cNvSpPr>
              <a:spLocks noChangeArrowheads="1"/>
            </p:cNvSpPr>
            <p:nvPr/>
          </p:nvSpPr>
          <p:spPr bwMode="auto">
            <a:xfrm>
              <a:off x="1597384" y="4973126"/>
              <a:ext cx="263525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s-ES_tradnl" sz="1000">
                  <a:solidFill>
                    <a:srgbClr val="606060"/>
                  </a:solidFill>
                  <a:latin typeface="Meta" charset="0"/>
                </a:rPr>
                <a:t>1940</a:t>
              </a:r>
              <a:endParaRPr lang="es-ES_tradnl">
                <a:solidFill>
                  <a:srgbClr val="606060"/>
                </a:solidFill>
                <a:latin typeface="Meta" charset="0"/>
              </a:endParaRPr>
            </a:p>
          </p:txBody>
        </p:sp>
        <p:sp>
          <p:nvSpPr>
            <p:cNvPr id="13" name="Rectangle 50"/>
            <p:cNvSpPr>
              <a:spLocks noChangeArrowheads="1"/>
            </p:cNvSpPr>
            <p:nvPr/>
          </p:nvSpPr>
          <p:spPr bwMode="auto">
            <a:xfrm>
              <a:off x="2562584" y="4973126"/>
              <a:ext cx="26035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s-ES_tradnl" sz="1000">
                  <a:solidFill>
                    <a:srgbClr val="606060"/>
                  </a:solidFill>
                  <a:latin typeface="Meta" charset="0"/>
                </a:rPr>
                <a:t>1950</a:t>
              </a:r>
              <a:endParaRPr lang="es-ES_tradnl">
                <a:solidFill>
                  <a:srgbClr val="606060"/>
                </a:solidFill>
                <a:latin typeface="Meta" charset="0"/>
              </a:endParaRPr>
            </a:p>
          </p:txBody>
        </p:sp>
        <p:sp>
          <p:nvSpPr>
            <p:cNvPr id="14" name="Rectangle 51"/>
            <p:cNvSpPr>
              <a:spLocks noChangeArrowheads="1"/>
            </p:cNvSpPr>
            <p:nvPr/>
          </p:nvSpPr>
          <p:spPr bwMode="auto">
            <a:xfrm>
              <a:off x="3527784" y="4973126"/>
              <a:ext cx="268288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s-ES_tradnl" sz="1000">
                  <a:solidFill>
                    <a:srgbClr val="606060"/>
                  </a:solidFill>
                  <a:latin typeface="Meta" charset="0"/>
                </a:rPr>
                <a:t>1960</a:t>
              </a:r>
              <a:endParaRPr lang="es-ES_tradnl">
                <a:solidFill>
                  <a:srgbClr val="606060"/>
                </a:solidFill>
                <a:latin typeface="Meta" charset="0"/>
              </a:endParaRPr>
            </a:p>
          </p:txBody>
        </p:sp>
        <p:sp>
          <p:nvSpPr>
            <p:cNvPr id="15" name="Rectangle 52"/>
            <p:cNvSpPr>
              <a:spLocks noChangeArrowheads="1"/>
            </p:cNvSpPr>
            <p:nvPr/>
          </p:nvSpPr>
          <p:spPr bwMode="auto">
            <a:xfrm>
              <a:off x="4492984" y="4973126"/>
              <a:ext cx="257175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s-ES_tradnl" sz="1000">
                  <a:solidFill>
                    <a:srgbClr val="606060"/>
                  </a:solidFill>
                  <a:latin typeface="Meta" charset="0"/>
                </a:rPr>
                <a:t>1970</a:t>
              </a:r>
              <a:endParaRPr lang="es-ES_tradnl">
                <a:solidFill>
                  <a:srgbClr val="606060"/>
                </a:solidFill>
                <a:latin typeface="Meta" charset="0"/>
              </a:endParaRPr>
            </a:p>
          </p:txBody>
        </p:sp>
        <p:sp>
          <p:nvSpPr>
            <p:cNvPr id="16" name="Rectangle 53"/>
            <p:cNvSpPr>
              <a:spLocks noChangeArrowheads="1"/>
            </p:cNvSpPr>
            <p:nvPr/>
          </p:nvSpPr>
          <p:spPr bwMode="auto">
            <a:xfrm>
              <a:off x="5443897" y="4973126"/>
              <a:ext cx="271462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s-ES_tradnl" sz="1000">
                  <a:solidFill>
                    <a:srgbClr val="606060"/>
                  </a:solidFill>
                  <a:latin typeface="Meta" charset="0"/>
                </a:rPr>
                <a:t>1980</a:t>
              </a:r>
              <a:endParaRPr lang="es-ES_tradnl">
                <a:solidFill>
                  <a:srgbClr val="606060"/>
                </a:solidFill>
                <a:latin typeface="Meta" charset="0"/>
              </a:endParaRPr>
            </a:p>
          </p:txBody>
        </p:sp>
        <p:sp>
          <p:nvSpPr>
            <p:cNvPr id="17" name="Rectangle 54"/>
            <p:cNvSpPr>
              <a:spLocks noChangeArrowheads="1"/>
            </p:cNvSpPr>
            <p:nvPr/>
          </p:nvSpPr>
          <p:spPr bwMode="auto">
            <a:xfrm>
              <a:off x="6409097" y="4973126"/>
              <a:ext cx="26670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s-ES_tradnl" sz="1000">
                  <a:solidFill>
                    <a:srgbClr val="606060"/>
                  </a:solidFill>
                  <a:latin typeface="Meta" charset="0"/>
                </a:rPr>
                <a:t>1990</a:t>
              </a:r>
              <a:endParaRPr lang="es-ES_tradnl">
                <a:solidFill>
                  <a:srgbClr val="606060"/>
                </a:solidFill>
                <a:latin typeface="Meta" charset="0"/>
              </a:endParaRPr>
            </a:p>
          </p:txBody>
        </p:sp>
        <p:sp>
          <p:nvSpPr>
            <p:cNvPr id="22" name="Rectangle 55"/>
            <p:cNvSpPr>
              <a:spLocks noChangeArrowheads="1"/>
            </p:cNvSpPr>
            <p:nvPr/>
          </p:nvSpPr>
          <p:spPr bwMode="auto">
            <a:xfrm>
              <a:off x="7374297" y="4973126"/>
              <a:ext cx="27940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s-ES_tradnl" sz="1000">
                  <a:solidFill>
                    <a:srgbClr val="606060"/>
                  </a:solidFill>
                  <a:latin typeface="Meta" charset="0"/>
                </a:rPr>
                <a:t>2000</a:t>
              </a:r>
              <a:endParaRPr lang="es-ES_tradnl">
                <a:solidFill>
                  <a:srgbClr val="606060"/>
                </a:solidFill>
                <a:latin typeface="Meta" charset="0"/>
              </a:endParaRPr>
            </a:p>
          </p:txBody>
        </p:sp>
        <p:sp>
          <p:nvSpPr>
            <p:cNvPr id="23" name="Rectangle 56"/>
            <p:cNvSpPr>
              <a:spLocks noChangeArrowheads="1"/>
            </p:cNvSpPr>
            <p:nvPr/>
          </p:nvSpPr>
          <p:spPr bwMode="auto">
            <a:xfrm>
              <a:off x="8339497" y="4973126"/>
              <a:ext cx="263525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s-ES_tradnl" sz="1000">
                  <a:solidFill>
                    <a:srgbClr val="606060"/>
                  </a:solidFill>
                  <a:latin typeface="Meta" charset="0"/>
                </a:rPr>
                <a:t>2010</a:t>
              </a:r>
              <a:endParaRPr lang="es-ES_tradnl">
                <a:solidFill>
                  <a:srgbClr val="606060"/>
                </a:solidFill>
                <a:latin typeface="Meta" charset="0"/>
              </a:endParaRPr>
            </a:p>
          </p:txBody>
        </p:sp>
        <p:sp>
          <p:nvSpPr>
            <p:cNvPr id="24" name="Rectangle 38"/>
            <p:cNvSpPr>
              <a:spLocks noChangeArrowheads="1"/>
            </p:cNvSpPr>
            <p:nvPr/>
          </p:nvSpPr>
          <p:spPr bwMode="auto">
            <a:xfrm>
              <a:off x="527409" y="4800089"/>
              <a:ext cx="49213" cy="106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s-ES_tradnl" sz="700">
                  <a:solidFill>
                    <a:srgbClr val="969696"/>
                  </a:solidFill>
                  <a:latin typeface="Meta" charset="0"/>
                </a:rPr>
                <a:t>0</a:t>
              </a:r>
            </a:p>
          </p:txBody>
        </p:sp>
        <p:sp>
          <p:nvSpPr>
            <p:cNvPr id="25" name="Rectangle 42"/>
            <p:cNvSpPr>
              <a:spLocks noChangeArrowheads="1"/>
            </p:cNvSpPr>
            <p:nvPr/>
          </p:nvSpPr>
          <p:spPr bwMode="auto">
            <a:xfrm>
              <a:off x="394059" y="3609464"/>
              <a:ext cx="196850" cy="106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s-ES_tradnl" sz="700">
                  <a:solidFill>
                    <a:srgbClr val="969696"/>
                  </a:solidFill>
                  <a:latin typeface="Meta" charset="0"/>
                </a:rPr>
                <a:t>2000</a:t>
              </a:r>
            </a:p>
          </p:txBody>
        </p:sp>
        <p:sp>
          <p:nvSpPr>
            <p:cNvPr id="26" name="Rectangle 46"/>
            <p:cNvSpPr>
              <a:spLocks noChangeArrowheads="1"/>
            </p:cNvSpPr>
            <p:nvPr/>
          </p:nvSpPr>
          <p:spPr bwMode="auto">
            <a:xfrm>
              <a:off x="394059" y="2391851"/>
              <a:ext cx="195263" cy="106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s-ES_tradnl" sz="700">
                  <a:solidFill>
                    <a:srgbClr val="969696"/>
                  </a:solidFill>
                  <a:latin typeface="Meta" charset="0"/>
                </a:rPr>
                <a:t>4000</a:t>
              </a:r>
            </a:p>
          </p:txBody>
        </p:sp>
        <p:sp>
          <p:nvSpPr>
            <p:cNvPr id="27" name="Rectangle 55"/>
            <p:cNvSpPr>
              <a:spLocks noChangeArrowheads="1"/>
            </p:cNvSpPr>
            <p:nvPr/>
          </p:nvSpPr>
          <p:spPr bwMode="auto">
            <a:xfrm>
              <a:off x="711559" y="4800089"/>
              <a:ext cx="49213" cy="10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s-ES" sz="700">
                  <a:solidFill>
                    <a:srgbClr val="969696"/>
                  </a:solidFill>
                  <a:latin typeface="Meta" charset="0"/>
                </a:rPr>
                <a:t>0</a:t>
              </a:r>
            </a:p>
          </p:txBody>
        </p:sp>
        <p:sp>
          <p:nvSpPr>
            <p:cNvPr id="28" name="Rectangle 58"/>
            <p:cNvSpPr>
              <a:spLocks noChangeArrowheads="1"/>
            </p:cNvSpPr>
            <p:nvPr/>
          </p:nvSpPr>
          <p:spPr bwMode="auto">
            <a:xfrm>
              <a:off x="711559" y="3604701"/>
              <a:ext cx="47625" cy="106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s-ES" sz="700">
                  <a:solidFill>
                    <a:srgbClr val="969696"/>
                  </a:solidFill>
                  <a:latin typeface="Meta" charset="0"/>
                </a:rPr>
                <a:t>3</a:t>
              </a:r>
            </a:p>
          </p:txBody>
        </p:sp>
        <p:sp>
          <p:nvSpPr>
            <p:cNvPr id="29" name="Rectangle 61"/>
            <p:cNvSpPr>
              <a:spLocks noChangeArrowheads="1"/>
            </p:cNvSpPr>
            <p:nvPr/>
          </p:nvSpPr>
          <p:spPr bwMode="auto">
            <a:xfrm>
              <a:off x="713147" y="2391851"/>
              <a:ext cx="50800" cy="106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s-ES" sz="700">
                  <a:solidFill>
                    <a:srgbClr val="969696"/>
                  </a:solidFill>
                  <a:latin typeface="Meta" charset="0"/>
                </a:rPr>
                <a:t>6</a:t>
              </a:r>
            </a:p>
          </p:txBody>
        </p:sp>
        <p:grpSp>
          <p:nvGrpSpPr>
            <p:cNvPr id="30" name="Group 191"/>
            <p:cNvGrpSpPr>
              <a:grpSpLocks/>
            </p:cNvGrpSpPr>
            <p:nvPr/>
          </p:nvGrpSpPr>
          <p:grpSpPr bwMode="auto">
            <a:xfrm>
              <a:off x="1443397" y="2469639"/>
              <a:ext cx="6761162" cy="2489200"/>
              <a:chOff x="949" y="1144"/>
              <a:chExt cx="4259" cy="665"/>
            </a:xfrm>
          </p:grpSpPr>
          <p:sp>
            <p:nvSpPr>
              <p:cNvPr id="31" name="Freeform 192"/>
              <p:cNvSpPr>
                <a:spLocks/>
              </p:cNvSpPr>
              <p:nvPr/>
            </p:nvSpPr>
            <p:spPr bwMode="auto">
              <a:xfrm>
                <a:off x="949" y="1706"/>
                <a:ext cx="795" cy="103"/>
              </a:xfrm>
              <a:custGeom>
                <a:avLst/>
                <a:gdLst>
                  <a:gd name="T0" fmla="*/ 0 w 795"/>
                  <a:gd name="T1" fmla="*/ 103 h 103"/>
                  <a:gd name="T2" fmla="*/ 195 w 795"/>
                  <a:gd name="T3" fmla="*/ 14 h 103"/>
                  <a:gd name="T4" fmla="*/ 422 w 795"/>
                  <a:gd name="T5" fmla="*/ 22 h 103"/>
                  <a:gd name="T6" fmla="*/ 690 w 795"/>
                  <a:gd name="T7" fmla="*/ 54 h 103"/>
                  <a:gd name="T8" fmla="*/ 795 w 795"/>
                  <a:gd name="T9" fmla="*/ 9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5" h="103">
                    <a:moveTo>
                      <a:pt x="0" y="103"/>
                    </a:moveTo>
                    <a:cubicBezTo>
                      <a:pt x="62" y="65"/>
                      <a:pt x="125" y="28"/>
                      <a:pt x="195" y="14"/>
                    </a:cubicBezTo>
                    <a:cubicBezTo>
                      <a:pt x="265" y="0"/>
                      <a:pt x="340" y="15"/>
                      <a:pt x="422" y="22"/>
                    </a:cubicBezTo>
                    <a:cubicBezTo>
                      <a:pt x="504" y="29"/>
                      <a:pt x="628" y="42"/>
                      <a:pt x="690" y="54"/>
                    </a:cubicBezTo>
                    <a:cubicBezTo>
                      <a:pt x="752" y="66"/>
                      <a:pt x="773" y="80"/>
                      <a:pt x="795" y="95"/>
                    </a:cubicBezTo>
                  </a:path>
                </a:pathLst>
              </a:custGeom>
              <a:noFill/>
              <a:ln w="57150" cap="flat" cmpd="sng">
                <a:solidFill>
                  <a:srgbClr val="0099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  <p:sp>
            <p:nvSpPr>
              <p:cNvPr id="32" name="Freeform 193"/>
              <p:cNvSpPr>
                <a:spLocks/>
              </p:cNvSpPr>
              <p:nvPr/>
            </p:nvSpPr>
            <p:spPr bwMode="auto">
              <a:xfrm>
                <a:off x="2961" y="1144"/>
                <a:ext cx="2247" cy="665"/>
              </a:xfrm>
              <a:custGeom>
                <a:avLst/>
                <a:gdLst>
                  <a:gd name="T0" fmla="*/ 0 w 2247"/>
                  <a:gd name="T1" fmla="*/ 665 h 665"/>
                  <a:gd name="T2" fmla="*/ 317 w 2247"/>
                  <a:gd name="T3" fmla="*/ 576 h 665"/>
                  <a:gd name="T4" fmla="*/ 609 w 2247"/>
                  <a:gd name="T5" fmla="*/ 487 h 665"/>
                  <a:gd name="T6" fmla="*/ 925 w 2247"/>
                  <a:gd name="T7" fmla="*/ 414 h 665"/>
                  <a:gd name="T8" fmla="*/ 1306 w 2247"/>
                  <a:gd name="T9" fmla="*/ 373 h 665"/>
                  <a:gd name="T10" fmla="*/ 1696 w 2247"/>
                  <a:gd name="T11" fmla="*/ 324 h 665"/>
                  <a:gd name="T12" fmla="*/ 2004 w 2247"/>
                  <a:gd name="T13" fmla="*/ 211 h 665"/>
                  <a:gd name="T14" fmla="*/ 2247 w 2247"/>
                  <a:gd name="T15" fmla="*/ 0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47" h="665">
                    <a:moveTo>
                      <a:pt x="0" y="665"/>
                    </a:moveTo>
                    <a:cubicBezTo>
                      <a:pt x="108" y="635"/>
                      <a:pt x="216" y="606"/>
                      <a:pt x="317" y="576"/>
                    </a:cubicBezTo>
                    <a:cubicBezTo>
                      <a:pt x="418" y="546"/>
                      <a:pt x="508" y="514"/>
                      <a:pt x="609" y="487"/>
                    </a:cubicBezTo>
                    <a:cubicBezTo>
                      <a:pt x="710" y="460"/>
                      <a:pt x="809" y="433"/>
                      <a:pt x="925" y="414"/>
                    </a:cubicBezTo>
                    <a:cubicBezTo>
                      <a:pt x="1041" y="395"/>
                      <a:pt x="1178" y="388"/>
                      <a:pt x="1306" y="373"/>
                    </a:cubicBezTo>
                    <a:cubicBezTo>
                      <a:pt x="1434" y="358"/>
                      <a:pt x="1580" y="351"/>
                      <a:pt x="1696" y="324"/>
                    </a:cubicBezTo>
                    <a:cubicBezTo>
                      <a:pt x="1812" y="297"/>
                      <a:pt x="1912" y="265"/>
                      <a:pt x="2004" y="211"/>
                    </a:cubicBezTo>
                    <a:cubicBezTo>
                      <a:pt x="2096" y="157"/>
                      <a:pt x="2171" y="78"/>
                      <a:pt x="2247" y="0"/>
                    </a:cubicBezTo>
                  </a:path>
                </a:pathLst>
              </a:custGeom>
              <a:noFill/>
              <a:ln w="57150" cap="flat" cmpd="sng">
                <a:solidFill>
                  <a:srgbClr val="009999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</p:grpSp>
        <p:grpSp>
          <p:nvGrpSpPr>
            <p:cNvPr id="33" name="Group 194"/>
            <p:cNvGrpSpPr>
              <a:grpSpLocks/>
            </p:cNvGrpSpPr>
            <p:nvPr/>
          </p:nvGrpSpPr>
          <p:grpSpPr bwMode="auto">
            <a:xfrm>
              <a:off x="2500672" y="4263514"/>
              <a:ext cx="5816600" cy="533400"/>
              <a:chOff x="1622" y="1350"/>
              <a:chExt cx="3664" cy="336"/>
            </a:xfrm>
          </p:grpSpPr>
          <p:sp>
            <p:nvSpPr>
              <p:cNvPr id="34" name="Freeform 195"/>
              <p:cNvSpPr>
                <a:spLocks/>
              </p:cNvSpPr>
              <p:nvPr/>
            </p:nvSpPr>
            <p:spPr bwMode="auto">
              <a:xfrm>
                <a:off x="1622" y="1373"/>
                <a:ext cx="676" cy="38"/>
              </a:xfrm>
              <a:custGeom>
                <a:avLst/>
                <a:gdLst>
                  <a:gd name="T0" fmla="*/ 0 w 676"/>
                  <a:gd name="T1" fmla="*/ 76 h 76"/>
                  <a:gd name="T2" fmla="*/ 125 w 676"/>
                  <a:gd name="T3" fmla="*/ 63 h 76"/>
                  <a:gd name="T4" fmla="*/ 281 w 676"/>
                  <a:gd name="T5" fmla="*/ 44 h 76"/>
                  <a:gd name="T6" fmla="*/ 544 w 676"/>
                  <a:gd name="T7" fmla="*/ 13 h 76"/>
                  <a:gd name="T8" fmla="*/ 676 w 676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6" h="76">
                    <a:moveTo>
                      <a:pt x="0" y="76"/>
                    </a:moveTo>
                    <a:cubicBezTo>
                      <a:pt x="39" y="72"/>
                      <a:pt x="78" y="68"/>
                      <a:pt x="125" y="63"/>
                    </a:cubicBezTo>
                    <a:cubicBezTo>
                      <a:pt x="172" y="58"/>
                      <a:pt x="211" y="52"/>
                      <a:pt x="281" y="44"/>
                    </a:cubicBezTo>
                    <a:cubicBezTo>
                      <a:pt x="351" y="36"/>
                      <a:pt x="478" y="20"/>
                      <a:pt x="544" y="13"/>
                    </a:cubicBezTo>
                    <a:cubicBezTo>
                      <a:pt x="610" y="6"/>
                      <a:pt x="650" y="4"/>
                      <a:pt x="676" y="0"/>
                    </a:cubicBezTo>
                  </a:path>
                </a:pathLst>
              </a:custGeom>
              <a:noFill/>
              <a:ln w="57150" cap="flat" cmpd="sng">
                <a:solidFill>
                  <a:srgbClr val="00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  <p:sp>
            <p:nvSpPr>
              <p:cNvPr id="35" name="Freeform 196"/>
              <p:cNvSpPr>
                <a:spLocks/>
              </p:cNvSpPr>
              <p:nvPr/>
            </p:nvSpPr>
            <p:spPr bwMode="auto">
              <a:xfrm>
                <a:off x="2301" y="1353"/>
                <a:ext cx="615" cy="20"/>
              </a:xfrm>
              <a:custGeom>
                <a:avLst/>
                <a:gdLst>
                  <a:gd name="T0" fmla="*/ 0 w 615"/>
                  <a:gd name="T1" fmla="*/ 39 h 39"/>
                  <a:gd name="T2" fmla="*/ 159 w 615"/>
                  <a:gd name="T3" fmla="*/ 27 h 39"/>
                  <a:gd name="T4" fmla="*/ 345 w 615"/>
                  <a:gd name="T5" fmla="*/ 9 h 39"/>
                  <a:gd name="T6" fmla="*/ 528 w 615"/>
                  <a:gd name="T7" fmla="*/ 3 h 39"/>
                  <a:gd name="T8" fmla="*/ 615 w 615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5" h="39">
                    <a:moveTo>
                      <a:pt x="0" y="39"/>
                    </a:moveTo>
                    <a:cubicBezTo>
                      <a:pt x="51" y="35"/>
                      <a:pt x="102" y="32"/>
                      <a:pt x="159" y="27"/>
                    </a:cubicBezTo>
                    <a:cubicBezTo>
                      <a:pt x="216" y="22"/>
                      <a:pt x="283" y="13"/>
                      <a:pt x="345" y="9"/>
                    </a:cubicBezTo>
                    <a:cubicBezTo>
                      <a:pt x="407" y="5"/>
                      <a:pt x="483" y="4"/>
                      <a:pt x="528" y="3"/>
                    </a:cubicBezTo>
                    <a:cubicBezTo>
                      <a:pt x="573" y="2"/>
                      <a:pt x="594" y="1"/>
                      <a:pt x="615" y="0"/>
                    </a:cubicBezTo>
                  </a:path>
                </a:pathLst>
              </a:custGeom>
              <a:noFill/>
              <a:ln w="57150" cap="flat" cmpd="sng">
                <a:solidFill>
                  <a:srgbClr val="00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  <p:sp>
            <p:nvSpPr>
              <p:cNvPr id="36" name="Freeform 197"/>
              <p:cNvSpPr>
                <a:spLocks/>
              </p:cNvSpPr>
              <p:nvPr/>
            </p:nvSpPr>
            <p:spPr bwMode="auto">
              <a:xfrm>
                <a:off x="2919" y="1350"/>
                <a:ext cx="654" cy="12"/>
              </a:xfrm>
              <a:custGeom>
                <a:avLst/>
                <a:gdLst>
                  <a:gd name="T0" fmla="*/ 0 w 654"/>
                  <a:gd name="T1" fmla="*/ 6 h 24"/>
                  <a:gd name="T2" fmla="*/ 153 w 654"/>
                  <a:gd name="T3" fmla="*/ 0 h 24"/>
                  <a:gd name="T4" fmla="*/ 318 w 654"/>
                  <a:gd name="T5" fmla="*/ 3 h 24"/>
                  <a:gd name="T6" fmla="*/ 486 w 654"/>
                  <a:gd name="T7" fmla="*/ 12 h 24"/>
                  <a:gd name="T8" fmla="*/ 585 w 654"/>
                  <a:gd name="T9" fmla="*/ 15 h 24"/>
                  <a:gd name="T10" fmla="*/ 654 w 654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4" h="24">
                    <a:moveTo>
                      <a:pt x="0" y="6"/>
                    </a:moveTo>
                    <a:cubicBezTo>
                      <a:pt x="50" y="3"/>
                      <a:pt x="100" y="0"/>
                      <a:pt x="153" y="0"/>
                    </a:cubicBezTo>
                    <a:cubicBezTo>
                      <a:pt x="206" y="0"/>
                      <a:pt x="263" y="1"/>
                      <a:pt x="318" y="3"/>
                    </a:cubicBezTo>
                    <a:cubicBezTo>
                      <a:pt x="373" y="5"/>
                      <a:pt x="442" y="10"/>
                      <a:pt x="486" y="12"/>
                    </a:cubicBezTo>
                    <a:cubicBezTo>
                      <a:pt x="530" y="14"/>
                      <a:pt x="557" y="13"/>
                      <a:pt x="585" y="15"/>
                    </a:cubicBezTo>
                    <a:cubicBezTo>
                      <a:pt x="613" y="17"/>
                      <a:pt x="633" y="20"/>
                      <a:pt x="654" y="24"/>
                    </a:cubicBezTo>
                  </a:path>
                </a:pathLst>
              </a:custGeom>
              <a:noFill/>
              <a:ln w="57150" cap="flat" cmpd="sng">
                <a:solidFill>
                  <a:srgbClr val="00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  <p:sp>
            <p:nvSpPr>
              <p:cNvPr id="37" name="Freeform 198"/>
              <p:cNvSpPr>
                <a:spLocks/>
              </p:cNvSpPr>
              <p:nvPr/>
            </p:nvSpPr>
            <p:spPr bwMode="auto">
              <a:xfrm>
                <a:off x="3573" y="1364"/>
                <a:ext cx="531" cy="43"/>
              </a:xfrm>
              <a:custGeom>
                <a:avLst/>
                <a:gdLst>
                  <a:gd name="T0" fmla="*/ 0 w 531"/>
                  <a:gd name="T1" fmla="*/ 0 h 87"/>
                  <a:gd name="T2" fmla="*/ 162 w 531"/>
                  <a:gd name="T3" fmla="*/ 15 h 87"/>
                  <a:gd name="T4" fmla="*/ 318 w 531"/>
                  <a:gd name="T5" fmla="*/ 42 h 87"/>
                  <a:gd name="T6" fmla="*/ 435 w 531"/>
                  <a:gd name="T7" fmla="*/ 63 h 87"/>
                  <a:gd name="T8" fmla="*/ 531 w 531"/>
                  <a:gd name="T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1" h="87">
                    <a:moveTo>
                      <a:pt x="0" y="0"/>
                    </a:moveTo>
                    <a:cubicBezTo>
                      <a:pt x="54" y="4"/>
                      <a:pt x="109" y="8"/>
                      <a:pt x="162" y="15"/>
                    </a:cubicBezTo>
                    <a:cubicBezTo>
                      <a:pt x="215" y="22"/>
                      <a:pt x="273" y="34"/>
                      <a:pt x="318" y="42"/>
                    </a:cubicBezTo>
                    <a:cubicBezTo>
                      <a:pt x="363" y="50"/>
                      <a:pt x="400" y="56"/>
                      <a:pt x="435" y="63"/>
                    </a:cubicBezTo>
                    <a:cubicBezTo>
                      <a:pt x="470" y="70"/>
                      <a:pt x="500" y="78"/>
                      <a:pt x="531" y="87"/>
                    </a:cubicBezTo>
                  </a:path>
                </a:pathLst>
              </a:custGeom>
              <a:noFill/>
              <a:ln w="57150" cap="flat" cmpd="sng">
                <a:solidFill>
                  <a:srgbClr val="00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  <p:sp>
            <p:nvSpPr>
              <p:cNvPr id="38" name="Freeform 199"/>
              <p:cNvSpPr>
                <a:spLocks/>
              </p:cNvSpPr>
              <p:nvPr/>
            </p:nvSpPr>
            <p:spPr bwMode="auto">
              <a:xfrm>
                <a:off x="4104" y="1407"/>
                <a:ext cx="576" cy="102"/>
              </a:xfrm>
              <a:custGeom>
                <a:avLst/>
                <a:gdLst>
                  <a:gd name="T0" fmla="*/ 0 w 576"/>
                  <a:gd name="T1" fmla="*/ 0 h 204"/>
                  <a:gd name="T2" fmla="*/ 147 w 576"/>
                  <a:gd name="T3" fmla="*/ 45 h 204"/>
                  <a:gd name="T4" fmla="*/ 291 w 576"/>
                  <a:gd name="T5" fmla="*/ 87 h 204"/>
                  <a:gd name="T6" fmla="*/ 576 w 576"/>
                  <a:gd name="T7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6" h="204">
                    <a:moveTo>
                      <a:pt x="0" y="0"/>
                    </a:moveTo>
                    <a:cubicBezTo>
                      <a:pt x="49" y="15"/>
                      <a:pt x="99" y="31"/>
                      <a:pt x="147" y="45"/>
                    </a:cubicBezTo>
                    <a:cubicBezTo>
                      <a:pt x="195" y="59"/>
                      <a:pt x="220" y="61"/>
                      <a:pt x="291" y="87"/>
                    </a:cubicBezTo>
                    <a:cubicBezTo>
                      <a:pt x="362" y="113"/>
                      <a:pt x="469" y="158"/>
                      <a:pt x="576" y="204"/>
                    </a:cubicBezTo>
                  </a:path>
                </a:pathLst>
              </a:custGeom>
              <a:noFill/>
              <a:ln w="57150" cap="flat" cmpd="sng">
                <a:solidFill>
                  <a:srgbClr val="0033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  <p:sp>
            <p:nvSpPr>
              <p:cNvPr id="39" name="Freeform 200"/>
              <p:cNvSpPr>
                <a:spLocks/>
              </p:cNvSpPr>
              <p:nvPr/>
            </p:nvSpPr>
            <p:spPr bwMode="auto">
              <a:xfrm>
                <a:off x="4680" y="1509"/>
                <a:ext cx="606" cy="177"/>
              </a:xfrm>
              <a:custGeom>
                <a:avLst/>
                <a:gdLst>
                  <a:gd name="T0" fmla="*/ 0 w 606"/>
                  <a:gd name="T1" fmla="*/ 0 h 354"/>
                  <a:gd name="T2" fmla="*/ 174 w 606"/>
                  <a:gd name="T3" fmla="*/ 84 h 354"/>
                  <a:gd name="T4" fmla="*/ 309 w 606"/>
                  <a:gd name="T5" fmla="*/ 162 h 354"/>
                  <a:gd name="T6" fmla="*/ 522 w 606"/>
                  <a:gd name="T7" fmla="*/ 294 h 354"/>
                  <a:gd name="T8" fmla="*/ 606 w 606"/>
                  <a:gd name="T9" fmla="*/ 354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6" h="354">
                    <a:moveTo>
                      <a:pt x="0" y="0"/>
                    </a:moveTo>
                    <a:cubicBezTo>
                      <a:pt x="61" y="28"/>
                      <a:pt x="122" y="57"/>
                      <a:pt x="174" y="84"/>
                    </a:cubicBezTo>
                    <a:cubicBezTo>
                      <a:pt x="226" y="111"/>
                      <a:pt x="251" y="127"/>
                      <a:pt x="309" y="162"/>
                    </a:cubicBezTo>
                    <a:cubicBezTo>
                      <a:pt x="367" y="197"/>
                      <a:pt x="472" y="262"/>
                      <a:pt x="522" y="294"/>
                    </a:cubicBezTo>
                    <a:cubicBezTo>
                      <a:pt x="572" y="326"/>
                      <a:pt x="589" y="340"/>
                      <a:pt x="606" y="354"/>
                    </a:cubicBezTo>
                  </a:path>
                </a:pathLst>
              </a:custGeom>
              <a:noFill/>
              <a:ln w="57150" cap="flat" cmpd="sng">
                <a:solidFill>
                  <a:srgbClr val="0033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</p:grpSp>
        <p:grpSp>
          <p:nvGrpSpPr>
            <p:cNvPr id="40" name="Group 201"/>
            <p:cNvGrpSpPr>
              <a:grpSpLocks/>
            </p:cNvGrpSpPr>
            <p:nvPr/>
          </p:nvGrpSpPr>
          <p:grpSpPr bwMode="auto">
            <a:xfrm>
              <a:off x="1183047" y="2844289"/>
              <a:ext cx="7146925" cy="2090737"/>
              <a:chOff x="785" y="477"/>
              <a:chExt cx="4502" cy="1317"/>
            </a:xfrm>
          </p:grpSpPr>
          <p:grpSp>
            <p:nvGrpSpPr>
              <p:cNvPr id="41" name="Group 202"/>
              <p:cNvGrpSpPr>
                <a:grpSpLocks/>
              </p:cNvGrpSpPr>
              <p:nvPr/>
            </p:nvGrpSpPr>
            <p:grpSpPr bwMode="auto">
              <a:xfrm>
                <a:off x="785" y="477"/>
                <a:ext cx="4460" cy="1317"/>
                <a:chOff x="785" y="477"/>
                <a:chExt cx="4460" cy="1317"/>
              </a:xfrm>
            </p:grpSpPr>
            <p:sp>
              <p:nvSpPr>
                <p:cNvPr id="43" name="Freeform 46"/>
                <p:cNvSpPr>
                  <a:spLocks noChangeArrowheads="1"/>
                </p:cNvSpPr>
                <p:nvPr/>
              </p:nvSpPr>
              <p:spPr bwMode="auto">
                <a:xfrm>
                  <a:off x="3449" y="1032"/>
                  <a:ext cx="680" cy="762"/>
                </a:xfrm>
                <a:custGeom>
                  <a:avLst/>
                  <a:gdLst>
                    <a:gd name="T0" fmla="*/ 0 w 1080135"/>
                    <a:gd name="T1" fmla="*/ 0 h 1208238"/>
                    <a:gd name="T2" fmla="*/ 222835 w 1080135"/>
                    <a:gd name="T3" fmla="*/ 534503 h 1208238"/>
                    <a:gd name="T4" fmla="*/ 314255 w 1080135"/>
                    <a:gd name="T5" fmla="*/ 957916 h 1208238"/>
                    <a:gd name="T6" fmla="*/ 394247 w 1080135"/>
                    <a:gd name="T7" fmla="*/ 1106683 h 1208238"/>
                    <a:gd name="T8" fmla="*/ 611369 w 1080135"/>
                    <a:gd name="T9" fmla="*/ 1175344 h 1208238"/>
                    <a:gd name="T10" fmla="*/ 1079895 w 1080135"/>
                    <a:gd name="T11" fmla="*/ 1175344 h 120823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80135"/>
                    <a:gd name="T19" fmla="*/ 0 h 1208238"/>
                    <a:gd name="T20" fmla="*/ 1080135 w 1080135"/>
                    <a:gd name="T21" fmla="*/ 1208238 h 120823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80135" h="1208238">
                      <a:moveTo>
                        <a:pt x="0" y="0"/>
                      </a:moveTo>
                      <a:cubicBezTo>
                        <a:pt x="49530" y="120015"/>
                        <a:pt x="170498" y="374405"/>
                        <a:pt x="222885" y="533868"/>
                      </a:cubicBezTo>
                      <a:cubicBezTo>
                        <a:pt x="275272" y="693331"/>
                        <a:pt x="285750" y="861528"/>
                        <a:pt x="314325" y="956778"/>
                      </a:cubicBezTo>
                      <a:cubicBezTo>
                        <a:pt x="342900" y="1052028"/>
                        <a:pt x="344805" y="1069173"/>
                        <a:pt x="394335" y="1105368"/>
                      </a:cubicBezTo>
                      <a:cubicBezTo>
                        <a:pt x="443865" y="1141563"/>
                        <a:pt x="497205" y="1162518"/>
                        <a:pt x="611505" y="1173948"/>
                      </a:cubicBezTo>
                      <a:cubicBezTo>
                        <a:pt x="725805" y="1185378"/>
                        <a:pt x="981075" y="1208238"/>
                        <a:pt x="1080135" y="1173948"/>
                      </a:cubicBezTo>
                    </a:path>
                  </a:pathLst>
                </a:custGeom>
                <a:noFill/>
                <a:ln w="57150">
                  <a:solidFill>
                    <a:srgbClr val="9EA31E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s-ES">
                    <a:latin typeface="+mn-lt"/>
                    <a:ea typeface="+mn-ea"/>
                  </a:endParaRPr>
                </a:p>
              </p:txBody>
            </p:sp>
            <p:sp>
              <p:nvSpPr>
                <p:cNvPr id="44" name="Freeform 66"/>
                <p:cNvSpPr>
                  <a:spLocks noChangeArrowheads="1"/>
                </p:cNvSpPr>
                <p:nvPr/>
              </p:nvSpPr>
              <p:spPr bwMode="auto">
                <a:xfrm>
                  <a:off x="785" y="1464"/>
                  <a:ext cx="290" cy="310"/>
                </a:xfrm>
                <a:custGeom>
                  <a:avLst/>
                  <a:gdLst>
                    <a:gd name="T0" fmla="*/ 0 w 460534"/>
                    <a:gd name="T1" fmla="*/ 492125 h 491490"/>
                    <a:gd name="T2" fmla="*/ 262799 w 460534"/>
                    <a:gd name="T3" fmla="*/ 148782 h 491490"/>
                    <a:gd name="T4" fmla="*/ 460375 w 460534"/>
                    <a:gd name="T5" fmla="*/ 0 h 491490"/>
                    <a:gd name="T6" fmla="*/ 0 60000 65536"/>
                    <a:gd name="T7" fmla="*/ 0 60000 65536"/>
                    <a:gd name="T8" fmla="*/ 0 60000 65536"/>
                    <a:gd name="T9" fmla="*/ 0 w 460534"/>
                    <a:gd name="T10" fmla="*/ 0 h 491490"/>
                    <a:gd name="T11" fmla="*/ 460534 w 460534"/>
                    <a:gd name="T12" fmla="*/ 491490 h 49149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60534" h="491490">
                      <a:moveTo>
                        <a:pt x="0" y="491490"/>
                      </a:moveTo>
                      <a:cubicBezTo>
                        <a:pt x="90487" y="360997"/>
                        <a:pt x="186134" y="230505"/>
                        <a:pt x="262890" y="148590"/>
                      </a:cubicBezTo>
                      <a:cubicBezTo>
                        <a:pt x="339646" y="66675"/>
                        <a:pt x="374809" y="36195"/>
                        <a:pt x="460534" y="0"/>
                      </a:cubicBezTo>
                    </a:path>
                  </a:pathLst>
                </a:custGeom>
                <a:noFill/>
                <a:ln w="57150">
                  <a:solidFill>
                    <a:srgbClr val="9EA31E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s-ES">
                    <a:latin typeface="+mn-lt"/>
                    <a:ea typeface="+mn-ea"/>
                  </a:endParaRPr>
                </a:p>
              </p:txBody>
            </p:sp>
            <p:sp>
              <p:nvSpPr>
                <p:cNvPr id="45" name="Freeform 72"/>
                <p:cNvSpPr>
                  <a:spLocks noChangeArrowheads="1"/>
                </p:cNvSpPr>
                <p:nvPr/>
              </p:nvSpPr>
              <p:spPr bwMode="auto">
                <a:xfrm>
                  <a:off x="1074" y="1414"/>
                  <a:ext cx="611" cy="50"/>
                </a:xfrm>
                <a:custGeom>
                  <a:avLst/>
                  <a:gdLst>
                    <a:gd name="T0" fmla="*/ 0 w 970279"/>
                    <a:gd name="T1" fmla="*/ 79375 h 79982"/>
                    <a:gd name="T2" fmla="*/ 318983 w 970279"/>
                    <a:gd name="T3" fmla="*/ 11339 h 79982"/>
                    <a:gd name="T4" fmla="*/ 661771 w 970279"/>
                    <a:gd name="T5" fmla="*/ 11339 h 79982"/>
                    <a:gd name="T6" fmla="*/ 969963 w 970279"/>
                    <a:gd name="T7" fmla="*/ 76404 h 7998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70279"/>
                    <a:gd name="T13" fmla="*/ 0 h 79982"/>
                    <a:gd name="T14" fmla="*/ 970279 w 970279"/>
                    <a:gd name="T15" fmla="*/ 79982 h 7998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70279" h="79982">
                      <a:moveTo>
                        <a:pt x="0" y="79982"/>
                      </a:moveTo>
                      <a:cubicBezTo>
                        <a:pt x="85725" y="43787"/>
                        <a:pt x="208756" y="22852"/>
                        <a:pt x="319087" y="11426"/>
                      </a:cubicBezTo>
                      <a:cubicBezTo>
                        <a:pt x="429418" y="0"/>
                        <a:pt x="553455" y="499"/>
                        <a:pt x="661987" y="11426"/>
                      </a:cubicBezTo>
                      <a:cubicBezTo>
                        <a:pt x="770519" y="22353"/>
                        <a:pt x="888364" y="63653"/>
                        <a:pt x="970279" y="76988"/>
                      </a:cubicBezTo>
                    </a:path>
                  </a:pathLst>
                </a:custGeom>
                <a:noFill/>
                <a:ln w="57150">
                  <a:solidFill>
                    <a:srgbClr val="9EA31E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s-ES">
                    <a:latin typeface="+mn-lt"/>
                    <a:ea typeface="+mn-ea"/>
                  </a:endParaRPr>
                </a:p>
              </p:txBody>
            </p:sp>
            <p:sp>
              <p:nvSpPr>
                <p:cNvPr id="46" name="Freeform 74"/>
                <p:cNvSpPr>
                  <a:spLocks noChangeArrowheads="1"/>
                </p:cNvSpPr>
                <p:nvPr/>
              </p:nvSpPr>
              <p:spPr bwMode="auto">
                <a:xfrm>
                  <a:off x="2261" y="518"/>
                  <a:ext cx="662" cy="753"/>
                </a:xfrm>
                <a:custGeom>
                  <a:avLst/>
                  <a:gdLst>
                    <a:gd name="T0" fmla="*/ 0 w 1051242"/>
                    <a:gd name="T1" fmla="*/ 1195388 h 1195095"/>
                    <a:gd name="T2" fmla="*/ 377076 w 1051242"/>
                    <a:gd name="T3" fmla="*/ 783807 h 1195095"/>
                    <a:gd name="T4" fmla="*/ 754152 w 1051242"/>
                    <a:gd name="T5" fmla="*/ 303629 h 1195095"/>
                    <a:gd name="T6" fmla="*/ 971257 w 1051242"/>
                    <a:gd name="T7" fmla="*/ 74973 h 1195095"/>
                    <a:gd name="T8" fmla="*/ 1050925 w 1051242"/>
                    <a:gd name="T9" fmla="*/ 0 h 119509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51242"/>
                    <a:gd name="T16" fmla="*/ 0 h 1195095"/>
                    <a:gd name="T17" fmla="*/ 1051242 w 1051242"/>
                    <a:gd name="T18" fmla="*/ 1195095 h 119509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51242" h="1195095">
                      <a:moveTo>
                        <a:pt x="0" y="1195095"/>
                      </a:moveTo>
                      <a:cubicBezTo>
                        <a:pt x="125730" y="1086510"/>
                        <a:pt x="251460" y="932205"/>
                        <a:pt x="377190" y="783615"/>
                      </a:cubicBezTo>
                      <a:cubicBezTo>
                        <a:pt x="502920" y="635025"/>
                        <a:pt x="655320" y="421665"/>
                        <a:pt x="754380" y="303555"/>
                      </a:cubicBezTo>
                      <a:cubicBezTo>
                        <a:pt x="853440" y="185445"/>
                        <a:pt x="922073" y="125548"/>
                        <a:pt x="971550" y="74955"/>
                      </a:cubicBezTo>
                      <a:cubicBezTo>
                        <a:pt x="1021027" y="24362"/>
                        <a:pt x="1011237" y="24765"/>
                        <a:pt x="1051242" y="0"/>
                      </a:cubicBezTo>
                    </a:path>
                  </a:pathLst>
                </a:custGeom>
                <a:noFill/>
                <a:ln w="57150">
                  <a:solidFill>
                    <a:srgbClr val="9EA31E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s-ES"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Freeform 76"/>
                <p:cNvSpPr>
                  <a:spLocks noChangeArrowheads="1"/>
                </p:cNvSpPr>
                <p:nvPr/>
              </p:nvSpPr>
              <p:spPr bwMode="auto">
                <a:xfrm>
                  <a:off x="1680" y="1272"/>
                  <a:ext cx="581" cy="201"/>
                </a:xfrm>
                <a:custGeom>
                  <a:avLst/>
                  <a:gdLst>
                    <a:gd name="T0" fmla="*/ 0 w 922338"/>
                    <a:gd name="T1" fmla="*/ 300280 h 318571"/>
                    <a:gd name="T2" fmla="*/ 190818 w 922338"/>
                    <a:gd name="T3" fmla="*/ 309111 h 318571"/>
                    <a:gd name="T4" fmla="*/ 545148 w 922338"/>
                    <a:gd name="T5" fmla="*/ 240420 h 318571"/>
                    <a:gd name="T6" fmla="*/ 922338 w 922338"/>
                    <a:gd name="T7" fmla="*/ 0 h 31857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22338"/>
                    <a:gd name="T13" fmla="*/ 0 h 318571"/>
                    <a:gd name="T14" fmla="*/ 922338 w 922338"/>
                    <a:gd name="T15" fmla="*/ 318571 h 31857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22338" h="318571">
                      <a:moveTo>
                        <a:pt x="0" y="299793"/>
                      </a:moveTo>
                      <a:cubicBezTo>
                        <a:pt x="81915" y="313128"/>
                        <a:pt x="99960" y="318571"/>
                        <a:pt x="190818" y="308610"/>
                      </a:cubicBezTo>
                      <a:cubicBezTo>
                        <a:pt x="281676" y="298649"/>
                        <a:pt x="423228" y="291465"/>
                        <a:pt x="545148" y="240030"/>
                      </a:cubicBezTo>
                      <a:cubicBezTo>
                        <a:pt x="667068" y="188595"/>
                        <a:pt x="796608" y="108585"/>
                        <a:pt x="922338" y="0"/>
                      </a:cubicBezTo>
                    </a:path>
                  </a:pathLst>
                </a:custGeom>
                <a:noFill/>
                <a:ln w="57150">
                  <a:solidFill>
                    <a:srgbClr val="9EA31E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s-ES"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Freeform 78"/>
                <p:cNvSpPr>
                  <a:spLocks noChangeArrowheads="1"/>
                </p:cNvSpPr>
                <p:nvPr/>
              </p:nvSpPr>
              <p:spPr bwMode="auto">
                <a:xfrm>
                  <a:off x="2924" y="477"/>
                  <a:ext cx="531" cy="571"/>
                </a:xfrm>
                <a:custGeom>
                  <a:avLst/>
                  <a:gdLst>
                    <a:gd name="T0" fmla="*/ 0 w 842328"/>
                    <a:gd name="T1" fmla="*/ 66286 h 905725"/>
                    <a:gd name="T2" fmla="*/ 133769 w 842328"/>
                    <a:gd name="T3" fmla="*/ 2757 h 905725"/>
                    <a:gd name="T4" fmla="*/ 316787 w 842328"/>
                    <a:gd name="T5" fmla="*/ 82832 h 905725"/>
                    <a:gd name="T6" fmla="*/ 511243 w 842328"/>
                    <a:gd name="T7" fmla="*/ 300179 h 905725"/>
                    <a:gd name="T8" fmla="*/ 740015 w 842328"/>
                    <a:gd name="T9" fmla="*/ 689115 h 905725"/>
                    <a:gd name="T10" fmla="*/ 842963 w 842328"/>
                    <a:gd name="T11" fmla="*/ 906462 h 90572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42328"/>
                    <a:gd name="T19" fmla="*/ 0 h 905725"/>
                    <a:gd name="T20" fmla="*/ 842328 w 842328"/>
                    <a:gd name="T21" fmla="*/ 905725 h 90572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42328" h="905725">
                      <a:moveTo>
                        <a:pt x="0" y="66232"/>
                      </a:moveTo>
                      <a:cubicBezTo>
                        <a:pt x="40005" y="41467"/>
                        <a:pt x="80910" y="0"/>
                        <a:pt x="133668" y="2755"/>
                      </a:cubicBezTo>
                      <a:cubicBezTo>
                        <a:pt x="186426" y="5511"/>
                        <a:pt x="253683" y="33235"/>
                        <a:pt x="316548" y="82765"/>
                      </a:cubicBezTo>
                      <a:cubicBezTo>
                        <a:pt x="379413" y="132295"/>
                        <a:pt x="440373" y="198970"/>
                        <a:pt x="510858" y="299935"/>
                      </a:cubicBezTo>
                      <a:cubicBezTo>
                        <a:pt x="581343" y="400900"/>
                        <a:pt x="684213" y="587590"/>
                        <a:pt x="739458" y="688555"/>
                      </a:cubicBezTo>
                      <a:cubicBezTo>
                        <a:pt x="794703" y="789520"/>
                        <a:pt x="792798" y="785710"/>
                        <a:pt x="842328" y="905725"/>
                      </a:cubicBezTo>
                    </a:path>
                  </a:pathLst>
                </a:custGeom>
                <a:noFill/>
                <a:ln w="57150">
                  <a:solidFill>
                    <a:srgbClr val="9EA31E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s-ES"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Freeform 43"/>
                <p:cNvSpPr>
                  <a:spLocks noChangeArrowheads="1"/>
                </p:cNvSpPr>
                <p:nvPr/>
              </p:nvSpPr>
              <p:spPr bwMode="auto">
                <a:xfrm>
                  <a:off x="4129" y="1192"/>
                  <a:ext cx="591" cy="578"/>
                </a:xfrm>
                <a:custGeom>
                  <a:avLst/>
                  <a:gdLst>
                    <a:gd name="T0" fmla="*/ 0 w 937260"/>
                    <a:gd name="T1" fmla="*/ 917395 h 916305"/>
                    <a:gd name="T2" fmla="*/ 125702 w 937260"/>
                    <a:gd name="T3" fmla="*/ 711410 h 916305"/>
                    <a:gd name="T4" fmla="*/ 205694 w 937260"/>
                    <a:gd name="T5" fmla="*/ 345215 h 916305"/>
                    <a:gd name="T6" fmla="*/ 422816 w 937260"/>
                    <a:gd name="T7" fmla="*/ 1907 h 916305"/>
                    <a:gd name="T8" fmla="*/ 685647 w 937260"/>
                    <a:gd name="T9" fmla="*/ 356659 h 916305"/>
                    <a:gd name="T10" fmla="*/ 822777 w 937260"/>
                    <a:gd name="T11" fmla="*/ 574087 h 916305"/>
                    <a:gd name="T12" fmla="*/ 937051 w 937260"/>
                    <a:gd name="T13" fmla="*/ 814403 h 91630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937260"/>
                    <a:gd name="T22" fmla="*/ 0 h 916305"/>
                    <a:gd name="T23" fmla="*/ 937260 w 937260"/>
                    <a:gd name="T24" fmla="*/ 916305 h 91630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937260" h="916305">
                      <a:moveTo>
                        <a:pt x="0" y="916305"/>
                      </a:moveTo>
                      <a:cubicBezTo>
                        <a:pt x="99060" y="882015"/>
                        <a:pt x="91440" y="805815"/>
                        <a:pt x="125730" y="710565"/>
                      </a:cubicBezTo>
                      <a:cubicBezTo>
                        <a:pt x="160020" y="615315"/>
                        <a:pt x="156210" y="462915"/>
                        <a:pt x="205740" y="344805"/>
                      </a:cubicBezTo>
                      <a:cubicBezTo>
                        <a:pt x="255270" y="226695"/>
                        <a:pt x="342900" y="0"/>
                        <a:pt x="422910" y="1905"/>
                      </a:cubicBezTo>
                      <a:cubicBezTo>
                        <a:pt x="502920" y="3810"/>
                        <a:pt x="619125" y="260985"/>
                        <a:pt x="685800" y="356235"/>
                      </a:cubicBezTo>
                      <a:cubicBezTo>
                        <a:pt x="752475" y="451485"/>
                        <a:pt x="781050" y="497205"/>
                        <a:pt x="822960" y="573405"/>
                      </a:cubicBezTo>
                      <a:cubicBezTo>
                        <a:pt x="864870" y="649605"/>
                        <a:pt x="885825" y="784860"/>
                        <a:pt x="937260" y="813435"/>
                      </a:cubicBezTo>
                    </a:path>
                  </a:pathLst>
                </a:custGeom>
                <a:noFill/>
                <a:ln w="57150">
                  <a:solidFill>
                    <a:srgbClr val="9EA31E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s-ES">
                    <a:latin typeface="+mn-lt"/>
                    <a:ea typeface="+mn-ea"/>
                  </a:endParaRPr>
                </a:p>
              </p:txBody>
            </p:sp>
            <p:sp>
              <p:nvSpPr>
                <p:cNvPr id="50" name="Freeform 48"/>
                <p:cNvSpPr>
                  <a:spLocks noChangeArrowheads="1"/>
                </p:cNvSpPr>
                <p:nvPr/>
              </p:nvSpPr>
              <p:spPr bwMode="auto">
                <a:xfrm>
                  <a:off x="4720" y="1600"/>
                  <a:ext cx="525" cy="150"/>
                </a:xfrm>
                <a:custGeom>
                  <a:avLst/>
                  <a:gdLst>
                    <a:gd name="T0" fmla="*/ 0 w 834390"/>
                    <a:gd name="T1" fmla="*/ 171654 h 238125"/>
                    <a:gd name="T2" fmla="*/ 194267 w 834390"/>
                    <a:gd name="T3" fmla="*/ 102992 h 238125"/>
                    <a:gd name="T4" fmla="*/ 365678 w 834390"/>
                    <a:gd name="T5" fmla="*/ 45774 h 238125"/>
                    <a:gd name="T6" fmla="*/ 639937 w 834390"/>
                    <a:gd name="T7" fmla="*/ 228872 h 238125"/>
                    <a:gd name="T8" fmla="*/ 777067 w 834390"/>
                    <a:gd name="T9" fmla="*/ 102992 h 238125"/>
                    <a:gd name="T10" fmla="*/ 834204 w 834390"/>
                    <a:gd name="T11" fmla="*/ 0 h 23812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34390"/>
                    <a:gd name="T19" fmla="*/ 0 h 238125"/>
                    <a:gd name="T20" fmla="*/ 834390 w 834390"/>
                    <a:gd name="T21" fmla="*/ 238125 h 23812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34390" h="238125">
                      <a:moveTo>
                        <a:pt x="0" y="171450"/>
                      </a:moveTo>
                      <a:cubicBezTo>
                        <a:pt x="51435" y="200025"/>
                        <a:pt x="133350" y="123825"/>
                        <a:pt x="194310" y="102870"/>
                      </a:cubicBezTo>
                      <a:cubicBezTo>
                        <a:pt x="255270" y="81915"/>
                        <a:pt x="291465" y="24765"/>
                        <a:pt x="365760" y="45720"/>
                      </a:cubicBezTo>
                      <a:cubicBezTo>
                        <a:pt x="440055" y="66675"/>
                        <a:pt x="571500" y="219075"/>
                        <a:pt x="640080" y="228600"/>
                      </a:cubicBezTo>
                      <a:cubicBezTo>
                        <a:pt x="708660" y="238125"/>
                        <a:pt x="744855" y="140970"/>
                        <a:pt x="777240" y="102870"/>
                      </a:cubicBezTo>
                      <a:cubicBezTo>
                        <a:pt x="809625" y="64770"/>
                        <a:pt x="822007" y="32385"/>
                        <a:pt x="834390" y="0"/>
                      </a:cubicBezTo>
                    </a:path>
                  </a:pathLst>
                </a:custGeom>
                <a:noFill/>
                <a:ln w="57150">
                  <a:solidFill>
                    <a:srgbClr val="9EA31E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s-ES"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42" name="AutoShape 211"/>
              <p:cNvSpPr>
                <a:spLocks noChangeArrowheads="1"/>
              </p:cNvSpPr>
              <p:nvPr/>
            </p:nvSpPr>
            <p:spPr bwMode="auto">
              <a:xfrm rot="1361900">
                <a:off x="5240" y="1534"/>
                <a:ext cx="47" cy="57"/>
              </a:xfrm>
              <a:prstGeom prst="triangle">
                <a:avLst>
                  <a:gd name="adj" fmla="val 52616"/>
                </a:avLst>
              </a:prstGeom>
              <a:solidFill>
                <a:srgbClr val="9EA31E"/>
              </a:solidFill>
              <a:ln w="57150">
                <a:solidFill>
                  <a:srgbClr val="9EA31E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</p:grpSp>
        <p:grpSp>
          <p:nvGrpSpPr>
            <p:cNvPr id="51" name="Group 212"/>
            <p:cNvGrpSpPr>
              <a:grpSpLocks/>
            </p:cNvGrpSpPr>
            <p:nvPr/>
          </p:nvGrpSpPr>
          <p:grpSpPr bwMode="auto">
            <a:xfrm>
              <a:off x="2072047" y="2666489"/>
              <a:ext cx="6342062" cy="2282825"/>
              <a:chOff x="1345" y="332"/>
              <a:chExt cx="3995" cy="1438"/>
            </a:xfrm>
          </p:grpSpPr>
          <p:sp>
            <p:nvSpPr>
              <p:cNvPr id="52" name="Freeform 213"/>
              <p:cNvSpPr>
                <a:spLocks/>
              </p:cNvSpPr>
              <p:nvPr/>
            </p:nvSpPr>
            <p:spPr bwMode="auto">
              <a:xfrm>
                <a:off x="1345" y="1699"/>
                <a:ext cx="48" cy="48"/>
              </a:xfrm>
              <a:custGeom>
                <a:avLst/>
                <a:gdLst>
                  <a:gd name="T0" fmla="*/ 19 w 37"/>
                  <a:gd name="T1" fmla="*/ 0 h 36"/>
                  <a:gd name="T2" fmla="*/ 37 w 37"/>
                  <a:gd name="T3" fmla="*/ 36 h 36"/>
                  <a:gd name="T4" fmla="*/ 0 w 37"/>
                  <a:gd name="T5" fmla="*/ 36 h 36"/>
                  <a:gd name="T6" fmla="*/ 19 w 37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37" y="36"/>
                    </a:lnTo>
                    <a:lnTo>
                      <a:pt x="0" y="36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6350">
                <a:solidFill>
                  <a:srgbClr val="009999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1D1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3" name="Freeform 214"/>
              <p:cNvSpPr>
                <a:spLocks/>
              </p:cNvSpPr>
              <p:nvPr/>
            </p:nvSpPr>
            <p:spPr bwMode="auto">
              <a:xfrm>
                <a:off x="2664" y="1696"/>
                <a:ext cx="48" cy="48"/>
              </a:xfrm>
              <a:custGeom>
                <a:avLst/>
                <a:gdLst>
                  <a:gd name="T0" fmla="*/ 18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8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8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6350">
                <a:solidFill>
                  <a:srgbClr val="009999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1D1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4" name="Freeform 215"/>
              <p:cNvSpPr>
                <a:spLocks/>
              </p:cNvSpPr>
              <p:nvPr/>
            </p:nvSpPr>
            <p:spPr bwMode="auto">
              <a:xfrm>
                <a:off x="3429" y="1690"/>
                <a:ext cx="48" cy="48"/>
              </a:xfrm>
              <a:custGeom>
                <a:avLst/>
                <a:gdLst>
                  <a:gd name="T0" fmla="*/ 18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8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8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6350">
                <a:solidFill>
                  <a:srgbClr val="009999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1D1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5" name="Freeform 216"/>
              <p:cNvSpPr>
                <a:spLocks/>
              </p:cNvSpPr>
              <p:nvPr/>
            </p:nvSpPr>
            <p:spPr bwMode="auto">
              <a:xfrm>
                <a:off x="4335" y="1711"/>
                <a:ext cx="48" cy="48"/>
              </a:xfrm>
              <a:custGeom>
                <a:avLst/>
                <a:gdLst>
                  <a:gd name="T0" fmla="*/ 18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8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8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6350">
                <a:solidFill>
                  <a:srgbClr val="009999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1D1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6" name="Freeform 217"/>
              <p:cNvSpPr>
                <a:spLocks/>
              </p:cNvSpPr>
              <p:nvPr/>
            </p:nvSpPr>
            <p:spPr bwMode="auto">
              <a:xfrm>
                <a:off x="4397" y="1315"/>
                <a:ext cx="48" cy="48"/>
              </a:xfrm>
              <a:custGeom>
                <a:avLst/>
                <a:gdLst>
                  <a:gd name="T0" fmla="*/ 19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9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6350">
                <a:solidFill>
                  <a:srgbClr val="009999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1D1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7" name="Freeform 218"/>
              <p:cNvSpPr>
                <a:spLocks/>
              </p:cNvSpPr>
              <p:nvPr/>
            </p:nvSpPr>
            <p:spPr bwMode="auto">
              <a:xfrm>
                <a:off x="4517" y="1689"/>
                <a:ext cx="48" cy="48"/>
              </a:xfrm>
              <a:custGeom>
                <a:avLst/>
                <a:gdLst>
                  <a:gd name="T0" fmla="*/ 18 w 36"/>
                  <a:gd name="T1" fmla="*/ 0 h 37"/>
                  <a:gd name="T2" fmla="*/ 36 w 36"/>
                  <a:gd name="T3" fmla="*/ 37 h 37"/>
                  <a:gd name="T4" fmla="*/ 0 w 36"/>
                  <a:gd name="T5" fmla="*/ 37 h 37"/>
                  <a:gd name="T6" fmla="*/ 18 w 36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7">
                    <a:moveTo>
                      <a:pt x="18" y="0"/>
                    </a:moveTo>
                    <a:lnTo>
                      <a:pt x="36" y="37"/>
                    </a:lnTo>
                    <a:lnTo>
                      <a:pt x="0" y="37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6350">
                <a:solidFill>
                  <a:srgbClr val="009999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1D1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8" name="Freeform 219"/>
              <p:cNvSpPr>
                <a:spLocks/>
              </p:cNvSpPr>
              <p:nvPr/>
            </p:nvSpPr>
            <p:spPr bwMode="auto">
              <a:xfrm>
                <a:off x="4636" y="853"/>
                <a:ext cx="48" cy="48"/>
              </a:xfrm>
              <a:custGeom>
                <a:avLst/>
                <a:gdLst>
                  <a:gd name="T0" fmla="*/ 18 w 37"/>
                  <a:gd name="T1" fmla="*/ 0 h 36"/>
                  <a:gd name="T2" fmla="*/ 37 w 37"/>
                  <a:gd name="T3" fmla="*/ 36 h 36"/>
                  <a:gd name="T4" fmla="*/ 0 w 37"/>
                  <a:gd name="T5" fmla="*/ 36 h 36"/>
                  <a:gd name="T6" fmla="*/ 18 w 37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6">
                    <a:moveTo>
                      <a:pt x="18" y="0"/>
                    </a:moveTo>
                    <a:lnTo>
                      <a:pt x="37" y="36"/>
                    </a:lnTo>
                    <a:lnTo>
                      <a:pt x="0" y="36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6350">
                <a:solidFill>
                  <a:srgbClr val="009999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1D1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9" name="Freeform 220"/>
              <p:cNvSpPr>
                <a:spLocks/>
              </p:cNvSpPr>
              <p:nvPr/>
            </p:nvSpPr>
            <p:spPr bwMode="auto">
              <a:xfrm>
                <a:off x="4698" y="805"/>
                <a:ext cx="48" cy="48"/>
              </a:xfrm>
              <a:custGeom>
                <a:avLst/>
                <a:gdLst>
                  <a:gd name="T0" fmla="*/ 18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8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8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6350">
                <a:solidFill>
                  <a:srgbClr val="009999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1D1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0" name="Freeform 221"/>
              <p:cNvSpPr>
                <a:spLocks/>
              </p:cNvSpPr>
              <p:nvPr/>
            </p:nvSpPr>
            <p:spPr bwMode="auto">
              <a:xfrm>
                <a:off x="4936" y="1639"/>
                <a:ext cx="48" cy="48"/>
              </a:xfrm>
              <a:custGeom>
                <a:avLst/>
                <a:gdLst>
                  <a:gd name="T0" fmla="*/ 18 w 37"/>
                  <a:gd name="T1" fmla="*/ 0 h 36"/>
                  <a:gd name="T2" fmla="*/ 37 w 37"/>
                  <a:gd name="T3" fmla="*/ 36 h 36"/>
                  <a:gd name="T4" fmla="*/ 0 w 37"/>
                  <a:gd name="T5" fmla="*/ 36 h 36"/>
                  <a:gd name="T6" fmla="*/ 18 w 37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6">
                    <a:moveTo>
                      <a:pt x="18" y="0"/>
                    </a:moveTo>
                    <a:lnTo>
                      <a:pt x="37" y="36"/>
                    </a:lnTo>
                    <a:lnTo>
                      <a:pt x="0" y="36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6350">
                <a:solidFill>
                  <a:srgbClr val="009999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1D1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1" name="Freeform 222"/>
              <p:cNvSpPr>
                <a:spLocks/>
              </p:cNvSpPr>
              <p:nvPr/>
            </p:nvSpPr>
            <p:spPr bwMode="auto">
              <a:xfrm>
                <a:off x="4992" y="1722"/>
                <a:ext cx="48" cy="48"/>
              </a:xfrm>
              <a:custGeom>
                <a:avLst/>
                <a:gdLst>
                  <a:gd name="T0" fmla="*/ 19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9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6350">
                <a:solidFill>
                  <a:srgbClr val="009999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1D1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2" name="Freeform 223"/>
              <p:cNvSpPr>
                <a:spLocks/>
              </p:cNvSpPr>
              <p:nvPr/>
            </p:nvSpPr>
            <p:spPr bwMode="auto">
              <a:xfrm>
                <a:off x="5054" y="1602"/>
                <a:ext cx="48" cy="48"/>
              </a:xfrm>
              <a:custGeom>
                <a:avLst/>
                <a:gdLst>
                  <a:gd name="T0" fmla="*/ 19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9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6350">
                <a:solidFill>
                  <a:srgbClr val="009999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1D1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3" name="Freeform 224"/>
              <p:cNvSpPr>
                <a:spLocks/>
              </p:cNvSpPr>
              <p:nvPr/>
            </p:nvSpPr>
            <p:spPr bwMode="auto">
              <a:xfrm>
                <a:off x="5230" y="332"/>
                <a:ext cx="48" cy="48"/>
              </a:xfrm>
              <a:custGeom>
                <a:avLst/>
                <a:gdLst>
                  <a:gd name="T0" fmla="*/ 19 w 37"/>
                  <a:gd name="T1" fmla="*/ 0 h 36"/>
                  <a:gd name="T2" fmla="*/ 37 w 37"/>
                  <a:gd name="T3" fmla="*/ 36 h 36"/>
                  <a:gd name="T4" fmla="*/ 0 w 37"/>
                  <a:gd name="T5" fmla="*/ 36 h 36"/>
                  <a:gd name="T6" fmla="*/ 19 w 37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37" y="36"/>
                    </a:lnTo>
                    <a:lnTo>
                      <a:pt x="0" y="36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6350">
                <a:solidFill>
                  <a:srgbClr val="009999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1D1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4" name="Freeform 225"/>
              <p:cNvSpPr>
                <a:spLocks/>
              </p:cNvSpPr>
              <p:nvPr/>
            </p:nvSpPr>
            <p:spPr bwMode="auto">
              <a:xfrm>
                <a:off x="5292" y="1274"/>
                <a:ext cx="48" cy="48"/>
              </a:xfrm>
              <a:custGeom>
                <a:avLst/>
                <a:gdLst>
                  <a:gd name="T0" fmla="*/ 19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9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6350">
                <a:solidFill>
                  <a:srgbClr val="009999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1D1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65" name="Group 226"/>
            <p:cNvGrpSpPr>
              <a:grpSpLocks/>
            </p:cNvGrpSpPr>
            <p:nvPr/>
          </p:nvGrpSpPr>
          <p:grpSpPr bwMode="auto">
            <a:xfrm>
              <a:off x="2411772" y="3861876"/>
              <a:ext cx="5934075" cy="1081088"/>
              <a:chOff x="1559" y="1085"/>
              <a:chExt cx="3738" cy="681"/>
            </a:xfrm>
          </p:grpSpPr>
          <p:sp>
            <p:nvSpPr>
              <p:cNvPr id="67" name="Freeform 227"/>
              <p:cNvSpPr>
                <a:spLocks/>
              </p:cNvSpPr>
              <p:nvPr/>
            </p:nvSpPr>
            <p:spPr bwMode="auto">
              <a:xfrm>
                <a:off x="1559" y="1273"/>
                <a:ext cx="48" cy="47"/>
              </a:xfrm>
              <a:custGeom>
                <a:avLst/>
                <a:gdLst>
                  <a:gd name="T0" fmla="*/ 19 w 37"/>
                  <a:gd name="T1" fmla="*/ 0 h 36"/>
                  <a:gd name="T2" fmla="*/ 37 w 37"/>
                  <a:gd name="T3" fmla="*/ 36 h 36"/>
                  <a:gd name="T4" fmla="*/ 0 w 37"/>
                  <a:gd name="T5" fmla="*/ 36 h 36"/>
                  <a:gd name="T6" fmla="*/ 19 w 37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37" y="36"/>
                    </a:lnTo>
                    <a:lnTo>
                      <a:pt x="0" y="36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8" name="Freeform 228"/>
              <p:cNvSpPr>
                <a:spLocks/>
              </p:cNvSpPr>
              <p:nvPr/>
            </p:nvSpPr>
            <p:spPr bwMode="auto">
              <a:xfrm>
                <a:off x="1617" y="1484"/>
                <a:ext cx="48" cy="48"/>
              </a:xfrm>
              <a:custGeom>
                <a:avLst/>
                <a:gdLst>
                  <a:gd name="T0" fmla="*/ 18 w 36"/>
                  <a:gd name="T1" fmla="*/ 0 h 36"/>
                  <a:gd name="T2" fmla="*/ 36 w 36"/>
                  <a:gd name="T3" fmla="*/ 36 h 36"/>
                  <a:gd name="T4" fmla="*/ 0 w 36"/>
                  <a:gd name="T5" fmla="*/ 36 h 36"/>
                  <a:gd name="T6" fmla="*/ 18 w 36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36" y="36"/>
                    </a:lnTo>
                    <a:lnTo>
                      <a:pt x="0" y="36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9" name="Freeform 229"/>
              <p:cNvSpPr>
                <a:spLocks/>
              </p:cNvSpPr>
              <p:nvPr/>
            </p:nvSpPr>
            <p:spPr bwMode="auto">
              <a:xfrm>
                <a:off x="2100" y="1378"/>
                <a:ext cx="48" cy="48"/>
              </a:xfrm>
              <a:custGeom>
                <a:avLst/>
                <a:gdLst>
                  <a:gd name="T0" fmla="*/ 19 w 37"/>
                  <a:gd name="T1" fmla="*/ 0 h 36"/>
                  <a:gd name="T2" fmla="*/ 37 w 37"/>
                  <a:gd name="T3" fmla="*/ 36 h 36"/>
                  <a:gd name="T4" fmla="*/ 0 w 37"/>
                  <a:gd name="T5" fmla="*/ 36 h 36"/>
                  <a:gd name="T6" fmla="*/ 19 w 37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37" y="36"/>
                    </a:lnTo>
                    <a:lnTo>
                      <a:pt x="0" y="36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0" name="Freeform 230"/>
              <p:cNvSpPr>
                <a:spLocks/>
              </p:cNvSpPr>
              <p:nvPr/>
            </p:nvSpPr>
            <p:spPr bwMode="auto">
              <a:xfrm>
                <a:off x="2163" y="1289"/>
                <a:ext cx="48" cy="48"/>
              </a:xfrm>
              <a:custGeom>
                <a:avLst/>
                <a:gdLst>
                  <a:gd name="T0" fmla="*/ 19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9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1" name="Freeform 231"/>
              <p:cNvSpPr>
                <a:spLocks/>
              </p:cNvSpPr>
              <p:nvPr/>
            </p:nvSpPr>
            <p:spPr bwMode="auto">
              <a:xfrm>
                <a:off x="2285" y="1409"/>
                <a:ext cx="48" cy="48"/>
              </a:xfrm>
              <a:custGeom>
                <a:avLst/>
                <a:gdLst>
                  <a:gd name="T0" fmla="*/ 18 w 37"/>
                  <a:gd name="T1" fmla="*/ 0 h 36"/>
                  <a:gd name="T2" fmla="*/ 37 w 37"/>
                  <a:gd name="T3" fmla="*/ 36 h 36"/>
                  <a:gd name="T4" fmla="*/ 0 w 37"/>
                  <a:gd name="T5" fmla="*/ 36 h 36"/>
                  <a:gd name="T6" fmla="*/ 18 w 37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6">
                    <a:moveTo>
                      <a:pt x="18" y="0"/>
                    </a:moveTo>
                    <a:lnTo>
                      <a:pt x="37" y="36"/>
                    </a:lnTo>
                    <a:lnTo>
                      <a:pt x="0" y="36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2" name="Freeform 232"/>
              <p:cNvSpPr>
                <a:spLocks/>
              </p:cNvSpPr>
              <p:nvPr/>
            </p:nvSpPr>
            <p:spPr bwMode="auto">
              <a:xfrm>
                <a:off x="2405" y="1508"/>
                <a:ext cx="48" cy="48"/>
              </a:xfrm>
              <a:custGeom>
                <a:avLst/>
                <a:gdLst>
                  <a:gd name="T0" fmla="*/ 19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9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3" name="Freeform 233"/>
              <p:cNvSpPr>
                <a:spLocks/>
              </p:cNvSpPr>
              <p:nvPr/>
            </p:nvSpPr>
            <p:spPr bwMode="auto">
              <a:xfrm>
                <a:off x="2527" y="1374"/>
                <a:ext cx="48" cy="48"/>
              </a:xfrm>
              <a:custGeom>
                <a:avLst/>
                <a:gdLst>
                  <a:gd name="T0" fmla="*/ 18 w 36"/>
                  <a:gd name="T1" fmla="*/ 0 h 37"/>
                  <a:gd name="T2" fmla="*/ 36 w 36"/>
                  <a:gd name="T3" fmla="*/ 37 h 37"/>
                  <a:gd name="T4" fmla="*/ 0 w 36"/>
                  <a:gd name="T5" fmla="*/ 37 h 37"/>
                  <a:gd name="T6" fmla="*/ 18 w 36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7">
                    <a:moveTo>
                      <a:pt x="18" y="0"/>
                    </a:moveTo>
                    <a:lnTo>
                      <a:pt x="36" y="37"/>
                    </a:lnTo>
                    <a:lnTo>
                      <a:pt x="0" y="37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4" name="Freeform 234"/>
              <p:cNvSpPr>
                <a:spLocks/>
              </p:cNvSpPr>
              <p:nvPr/>
            </p:nvSpPr>
            <p:spPr bwMode="auto">
              <a:xfrm>
                <a:off x="2584" y="1404"/>
                <a:ext cx="48" cy="48"/>
              </a:xfrm>
              <a:custGeom>
                <a:avLst/>
                <a:gdLst>
                  <a:gd name="T0" fmla="*/ 18 w 37"/>
                  <a:gd name="T1" fmla="*/ 0 h 36"/>
                  <a:gd name="T2" fmla="*/ 37 w 37"/>
                  <a:gd name="T3" fmla="*/ 36 h 36"/>
                  <a:gd name="T4" fmla="*/ 0 w 37"/>
                  <a:gd name="T5" fmla="*/ 36 h 36"/>
                  <a:gd name="T6" fmla="*/ 18 w 37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6">
                    <a:moveTo>
                      <a:pt x="18" y="0"/>
                    </a:moveTo>
                    <a:lnTo>
                      <a:pt x="37" y="36"/>
                    </a:lnTo>
                    <a:lnTo>
                      <a:pt x="0" y="36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5" name="Freeform 235"/>
              <p:cNvSpPr>
                <a:spLocks/>
              </p:cNvSpPr>
              <p:nvPr/>
            </p:nvSpPr>
            <p:spPr bwMode="auto">
              <a:xfrm>
                <a:off x="2826" y="1153"/>
                <a:ext cx="48" cy="48"/>
              </a:xfrm>
              <a:custGeom>
                <a:avLst/>
                <a:gdLst>
                  <a:gd name="T0" fmla="*/ 18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8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8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6" name="Freeform 236"/>
              <p:cNvSpPr>
                <a:spLocks/>
              </p:cNvSpPr>
              <p:nvPr/>
            </p:nvSpPr>
            <p:spPr bwMode="auto">
              <a:xfrm>
                <a:off x="2889" y="1412"/>
                <a:ext cx="48" cy="48"/>
              </a:xfrm>
              <a:custGeom>
                <a:avLst/>
                <a:gdLst>
                  <a:gd name="T0" fmla="*/ 18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8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8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7" name="Freeform 237"/>
              <p:cNvSpPr>
                <a:spLocks/>
              </p:cNvSpPr>
              <p:nvPr/>
            </p:nvSpPr>
            <p:spPr bwMode="auto">
              <a:xfrm>
                <a:off x="3072" y="1437"/>
                <a:ext cx="48" cy="48"/>
              </a:xfrm>
              <a:custGeom>
                <a:avLst/>
                <a:gdLst>
                  <a:gd name="T0" fmla="*/ 19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9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8" name="Freeform 238"/>
              <p:cNvSpPr>
                <a:spLocks/>
              </p:cNvSpPr>
              <p:nvPr/>
            </p:nvSpPr>
            <p:spPr bwMode="auto">
              <a:xfrm>
                <a:off x="3131" y="1209"/>
                <a:ext cx="48" cy="48"/>
              </a:xfrm>
              <a:custGeom>
                <a:avLst/>
                <a:gdLst>
                  <a:gd name="T0" fmla="*/ 18 w 37"/>
                  <a:gd name="T1" fmla="*/ 0 h 36"/>
                  <a:gd name="T2" fmla="*/ 37 w 37"/>
                  <a:gd name="T3" fmla="*/ 36 h 36"/>
                  <a:gd name="T4" fmla="*/ 0 w 37"/>
                  <a:gd name="T5" fmla="*/ 36 h 36"/>
                  <a:gd name="T6" fmla="*/ 18 w 37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6">
                    <a:moveTo>
                      <a:pt x="18" y="0"/>
                    </a:moveTo>
                    <a:lnTo>
                      <a:pt x="37" y="36"/>
                    </a:lnTo>
                    <a:lnTo>
                      <a:pt x="0" y="36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9" name="Freeform 239"/>
              <p:cNvSpPr>
                <a:spLocks/>
              </p:cNvSpPr>
              <p:nvPr/>
            </p:nvSpPr>
            <p:spPr bwMode="auto">
              <a:xfrm>
                <a:off x="3314" y="1327"/>
                <a:ext cx="48" cy="48"/>
              </a:xfrm>
              <a:custGeom>
                <a:avLst/>
                <a:gdLst>
                  <a:gd name="T0" fmla="*/ 19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9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0" name="Freeform 240"/>
              <p:cNvSpPr>
                <a:spLocks/>
              </p:cNvSpPr>
              <p:nvPr/>
            </p:nvSpPr>
            <p:spPr bwMode="auto">
              <a:xfrm>
                <a:off x="4282" y="1085"/>
                <a:ext cx="48" cy="48"/>
              </a:xfrm>
              <a:custGeom>
                <a:avLst/>
                <a:gdLst>
                  <a:gd name="T0" fmla="*/ 18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8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8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1" name="Freeform 241"/>
              <p:cNvSpPr>
                <a:spLocks/>
              </p:cNvSpPr>
              <p:nvPr/>
            </p:nvSpPr>
            <p:spPr bwMode="auto">
              <a:xfrm>
                <a:off x="4339" y="1593"/>
                <a:ext cx="48" cy="48"/>
              </a:xfrm>
              <a:custGeom>
                <a:avLst/>
                <a:gdLst>
                  <a:gd name="T0" fmla="*/ 19 w 37"/>
                  <a:gd name="T1" fmla="*/ 0 h 36"/>
                  <a:gd name="T2" fmla="*/ 37 w 37"/>
                  <a:gd name="T3" fmla="*/ 36 h 36"/>
                  <a:gd name="T4" fmla="*/ 0 w 37"/>
                  <a:gd name="T5" fmla="*/ 36 h 36"/>
                  <a:gd name="T6" fmla="*/ 19 w 37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37" y="36"/>
                    </a:lnTo>
                    <a:lnTo>
                      <a:pt x="0" y="36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2" name="Freeform 242"/>
              <p:cNvSpPr>
                <a:spLocks/>
              </p:cNvSpPr>
              <p:nvPr/>
            </p:nvSpPr>
            <p:spPr bwMode="auto">
              <a:xfrm>
                <a:off x="4461" y="1532"/>
                <a:ext cx="48" cy="48"/>
              </a:xfrm>
              <a:custGeom>
                <a:avLst/>
                <a:gdLst>
                  <a:gd name="T0" fmla="*/ 18 w 36"/>
                  <a:gd name="T1" fmla="*/ 0 h 37"/>
                  <a:gd name="T2" fmla="*/ 36 w 36"/>
                  <a:gd name="T3" fmla="*/ 37 h 37"/>
                  <a:gd name="T4" fmla="*/ 0 w 36"/>
                  <a:gd name="T5" fmla="*/ 37 h 37"/>
                  <a:gd name="T6" fmla="*/ 18 w 36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7">
                    <a:moveTo>
                      <a:pt x="18" y="0"/>
                    </a:moveTo>
                    <a:lnTo>
                      <a:pt x="36" y="37"/>
                    </a:lnTo>
                    <a:lnTo>
                      <a:pt x="0" y="37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3" name="Freeform 243"/>
              <p:cNvSpPr>
                <a:spLocks/>
              </p:cNvSpPr>
              <p:nvPr/>
            </p:nvSpPr>
            <p:spPr bwMode="auto">
              <a:xfrm>
                <a:off x="4644" y="1642"/>
                <a:ext cx="48" cy="48"/>
              </a:xfrm>
              <a:custGeom>
                <a:avLst/>
                <a:gdLst>
                  <a:gd name="T0" fmla="*/ 18 w 37"/>
                  <a:gd name="T1" fmla="*/ 0 h 36"/>
                  <a:gd name="T2" fmla="*/ 37 w 37"/>
                  <a:gd name="T3" fmla="*/ 36 h 36"/>
                  <a:gd name="T4" fmla="*/ 0 w 37"/>
                  <a:gd name="T5" fmla="*/ 36 h 36"/>
                  <a:gd name="T6" fmla="*/ 18 w 37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6">
                    <a:moveTo>
                      <a:pt x="18" y="0"/>
                    </a:moveTo>
                    <a:lnTo>
                      <a:pt x="37" y="36"/>
                    </a:lnTo>
                    <a:lnTo>
                      <a:pt x="0" y="36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4" name="Freeform 244"/>
              <p:cNvSpPr>
                <a:spLocks/>
              </p:cNvSpPr>
              <p:nvPr/>
            </p:nvSpPr>
            <p:spPr bwMode="auto">
              <a:xfrm>
                <a:off x="4703" y="1718"/>
                <a:ext cx="48" cy="48"/>
              </a:xfrm>
              <a:custGeom>
                <a:avLst/>
                <a:gdLst>
                  <a:gd name="T0" fmla="*/ 18 w 36"/>
                  <a:gd name="T1" fmla="*/ 0 h 37"/>
                  <a:gd name="T2" fmla="*/ 36 w 36"/>
                  <a:gd name="T3" fmla="*/ 37 h 37"/>
                  <a:gd name="T4" fmla="*/ 0 w 36"/>
                  <a:gd name="T5" fmla="*/ 37 h 37"/>
                  <a:gd name="T6" fmla="*/ 18 w 36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7">
                    <a:moveTo>
                      <a:pt x="18" y="0"/>
                    </a:moveTo>
                    <a:lnTo>
                      <a:pt x="36" y="37"/>
                    </a:lnTo>
                    <a:lnTo>
                      <a:pt x="0" y="37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5" name="Freeform 245"/>
              <p:cNvSpPr>
                <a:spLocks/>
              </p:cNvSpPr>
              <p:nvPr/>
            </p:nvSpPr>
            <p:spPr bwMode="auto">
              <a:xfrm>
                <a:off x="4886" y="1470"/>
                <a:ext cx="48" cy="48"/>
              </a:xfrm>
              <a:custGeom>
                <a:avLst/>
                <a:gdLst>
                  <a:gd name="T0" fmla="*/ 18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8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8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6" name="Freeform 246"/>
              <p:cNvSpPr>
                <a:spLocks/>
              </p:cNvSpPr>
              <p:nvPr/>
            </p:nvSpPr>
            <p:spPr bwMode="auto">
              <a:xfrm>
                <a:off x="4944" y="1470"/>
                <a:ext cx="48" cy="48"/>
              </a:xfrm>
              <a:custGeom>
                <a:avLst/>
                <a:gdLst>
                  <a:gd name="T0" fmla="*/ 19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9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7" name="Freeform 247"/>
              <p:cNvSpPr>
                <a:spLocks/>
              </p:cNvSpPr>
              <p:nvPr/>
            </p:nvSpPr>
            <p:spPr bwMode="auto">
              <a:xfrm>
                <a:off x="5007" y="1584"/>
                <a:ext cx="48" cy="48"/>
              </a:xfrm>
              <a:custGeom>
                <a:avLst/>
                <a:gdLst>
                  <a:gd name="T0" fmla="*/ 19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9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8" name="Freeform 248"/>
              <p:cNvSpPr>
                <a:spLocks/>
              </p:cNvSpPr>
              <p:nvPr/>
            </p:nvSpPr>
            <p:spPr bwMode="auto">
              <a:xfrm>
                <a:off x="5065" y="1642"/>
                <a:ext cx="48" cy="48"/>
              </a:xfrm>
              <a:custGeom>
                <a:avLst/>
                <a:gdLst>
                  <a:gd name="T0" fmla="*/ 18 w 37"/>
                  <a:gd name="T1" fmla="*/ 0 h 36"/>
                  <a:gd name="T2" fmla="*/ 37 w 37"/>
                  <a:gd name="T3" fmla="*/ 36 h 36"/>
                  <a:gd name="T4" fmla="*/ 0 w 37"/>
                  <a:gd name="T5" fmla="*/ 36 h 36"/>
                  <a:gd name="T6" fmla="*/ 18 w 37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6">
                    <a:moveTo>
                      <a:pt x="18" y="0"/>
                    </a:moveTo>
                    <a:lnTo>
                      <a:pt x="37" y="36"/>
                    </a:lnTo>
                    <a:lnTo>
                      <a:pt x="0" y="36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9" name="Freeform 249"/>
              <p:cNvSpPr>
                <a:spLocks/>
              </p:cNvSpPr>
              <p:nvPr/>
            </p:nvSpPr>
            <p:spPr bwMode="auto">
              <a:xfrm>
                <a:off x="5186" y="1642"/>
                <a:ext cx="48" cy="48"/>
              </a:xfrm>
              <a:custGeom>
                <a:avLst/>
                <a:gdLst>
                  <a:gd name="T0" fmla="*/ 19 w 37"/>
                  <a:gd name="T1" fmla="*/ 0 h 36"/>
                  <a:gd name="T2" fmla="*/ 37 w 37"/>
                  <a:gd name="T3" fmla="*/ 36 h 36"/>
                  <a:gd name="T4" fmla="*/ 0 w 37"/>
                  <a:gd name="T5" fmla="*/ 36 h 36"/>
                  <a:gd name="T6" fmla="*/ 19 w 37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37" y="36"/>
                    </a:lnTo>
                    <a:lnTo>
                      <a:pt x="0" y="36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0" name="Freeform 250"/>
              <p:cNvSpPr>
                <a:spLocks/>
              </p:cNvSpPr>
              <p:nvPr/>
            </p:nvSpPr>
            <p:spPr bwMode="auto">
              <a:xfrm>
                <a:off x="5249" y="1651"/>
                <a:ext cx="48" cy="48"/>
              </a:xfrm>
              <a:custGeom>
                <a:avLst/>
                <a:gdLst>
                  <a:gd name="T0" fmla="*/ 19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9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3175" cmpd="sng">
                <a:solidFill>
                  <a:srgbClr val="003300">
                    <a:alpha val="42000"/>
                  </a:srgb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D8C5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91" name="Group 251"/>
            <p:cNvGrpSpPr>
              <a:grpSpLocks/>
            </p:cNvGrpSpPr>
            <p:nvPr/>
          </p:nvGrpSpPr>
          <p:grpSpPr bwMode="auto">
            <a:xfrm>
              <a:off x="1141772" y="3026851"/>
              <a:ext cx="7078662" cy="1946275"/>
              <a:chOff x="759" y="559"/>
              <a:chExt cx="4459" cy="1226"/>
            </a:xfrm>
          </p:grpSpPr>
          <p:sp>
            <p:nvSpPr>
              <p:cNvPr id="92" name="Freeform 252"/>
              <p:cNvSpPr>
                <a:spLocks/>
              </p:cNvSpPr>
              <p:nvPr/>
            </p:nvSpPr>
            <p:spPr bwMode="auto">
              <a:xfrm>
                <a:off x="759" y="1736"/>
                <a:ext cx="54" cy="33"/>
              </a:xfrm>
              <a:custGeom>
                <a:avLst/>
                <a:gdLst>
                  <a:gd name="T0" fmla="*/ 19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9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9EA31E">
                    <a:alpha val="42000"/>
                  </a:srgbClr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  <p:sp>
            <p:nvSpPr>
              <p:cNvPr id="93" name="Freeform 253"/>
              <p:cNvSpPr>
                <a:spLocks/>
              </p:cNvSpPr>
              <p:nvPr/>
            </p:nvSpPr>
            <p:spPr bwMode="auto">
              <a:xfrm>
                <a:off x="1363" y="1335"/>
                <a:ext cx="54" cy="33"/>
              </a:xfrm>
              <a:custGeom>
                <a:avLst/>
                <a:gdLst>
                  <a:gd name="T0" fmla="*/ 18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8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8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9EA31E">
                    <a:alpha val="42000"/>
                  </a:srgbClr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  <p:sp>
            <p:nvSpPr>
              <p:cNvPr id="94" name="Freeform 254"/>
              <p:cNvSpPr>
                <a:spLocks/>
              </p:cNvSpPr>
              <p:nvPr/>
            </p:nvSpPr>
            <p:spPr bwMode="auto">
              <a:xfrm>
                <a:off x="2026" y="1279"/>
                <a:ext cx="54" cy="33"/>
              </a:xfrm>
              <a:custGeom>
                <a:avLst/>
                <a:gdLst>
                  <a:gd name="T0" fmla="*/ 19 w 37"/>
                  <a:gd name="T1" fmla="*/ 0 h 36"/>
                  <a:gd name="T2" fmla="*/ 37 w 37"/>
                  <a:gd name="T3" fmla="*/ 36 h 36"/>
                  <a:gd name="T4" fmla="*/ 0 w 37"/>
                  <a:gd name="T5" fmla="*/ 36 h 36"/>
                  <a:gd name="T6" fmla="*/ 19 w 37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37" y="36"/>
                    </a:lnTo>
                    <a:lnTo>
                      <a:pt x="0" y="36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9EA31E">
                    <a:alpha val="42000"/>
                  </a:srgbClr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  <p:sp>
            <p:nvSpPr>
              <p:cNvPr id="95" name="Freeform 255"/>
              <p:cNvSpPr>
                <a:spLocks/>
              </p:cNvSpPr>
              <p:nvPr/>
            </p:nvSpPr>
            <p:spPr bwMode="auto">
              <a:xfrm>
                <a:off x="2630" y="559"/>
                <a:ext cx="54" cy="33"/>
              </a:xfrm>
              <a:custGeom>
                <a:avLst/>
                <a:gdLst>
                  <a:gd name="T0" fmla="*/ 19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9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9EA31E">
                    <a:alpha val="42000"/>
                  </a:srgbClr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  <p:sp>
            <p:nvSpPr>
              <p:cNvPr id="96" name="Freeform 256"/>
              <p:cNvSpPr>
                <a:spLocks/>
              </p:cNvSpPr>
              <p:nvPr/>
            </p:nvSpPr>
            <p:spPr bwMode="auto">
              <a:xfrm>
                <a:off x="3299" y="573"/>
                <a:ext cx="54" cy="32"/>
              </a:xfrm>
              <a:custGeom>
                <a:avLst/>
                <a:gdLst>
                  <a:gd name="T0" fmla="*/ 18 w 37"/>
                  <a:gd name="T1" fmla="*/ 0 h 36"/>
                  <a:gd name="T2" fmla="*/ 37 w 37"/>
                  <a:gd name="T3" fmla="*/ 36 h 36"/>
                  <a:gd name="T4" fmla="*/ 0 w 37"/>
                  <a:gd name="T5" fmla="*/ 36 h 36"/>
                  <a:gd name="T6" fmla="*/ 18 w 37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6">
                    <a:moveTo>
                      <a:pt x="18" y="0"/>
                    </a:moveTo>
                    <a:lnTo>
                      <a:pt x="37" y="36"/>
                    </a:lnTo>
                    <a:lnTo>
                      <a:pt x="0" y="36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9EA31E">
                    <a:alpha val="42000"/>
                  </a:srgbClr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  <p:sp>
            <p:nvSpPr>
              <p:cNvPr id="97" name="Freeform 257"/>
              <p:cNvSpPr>
                <a:spLocks/>
              </p:cNvSpPr>
              <p:nvPr/>
            </p:nvSpPr>
            <p:spPr bwMode="auto">
              <a:xfrm>
                <a:off x="4202" y="1671"/>
                <a:ext cx="54" cy="32"/>
              </a:xfrm>
              <a:custGeom>
                <a:avLst/>
                <a:gdLst>
                  <a:gd name="T0" fmla="*/ 19 w 37"/>
                  <a:gd name="T1" fmla="*/ 0 h 36"/>
                  <a:gd name="T2" fmla="*/ 37 w 37"/>
                  <a:gd name="T3" fmla="*/ 36 h 36"/>
                  <a:gd name="T4" fmla="*/ 0 w 37"/>
                  <a:gd name="T5" fmla="*/ 36 h 36"/>
                  <a:gd name="T6" fmla="*/ 19 w 37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37" y="36"/>
                    </a:lnTo>
                    <a:lnTo>
                      <a:pt x="0" y="36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9EA31E">
                    <a:alpha val="42000"/>
                  </a:srgbClr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  <p:sp>
            <p:nvSpPr>
              <p:cNvPr id="98" name="Freeform 258"/>
              <p:cNvSpPr>
                <a:spLocks/>
              </p:cNvSpPr>
              <p:nvPr/>
            </p:nvSpPr>
            <p:spPr bwMode="auto">
              <a:xfrm>
                <a:off x="4262" y="1480"/>
                <a:ext cx="53" cy="32"/>
              </a:xfrm>
              <a:custGeom>
                <a:avLst/>
                <a:gdLst>
                  <a:gd name="T0" fmla="*/ 18 w 37"/>
                  <a:gd name="T1" fmla="*/ 0 h 36"/>
                  <a:gd name="T2" fmla="*/ 37 w 37"/>
                  <a:gd name="T3" fmla="*/ 36 h 36"/>
                  <a:gd name="T4" fmla="*/ 0 w 37"/>
                  <a:gd name="T5" fmla="*/ 36 h 36"/>
                  <a:gd name="T6" fmla="*/ 18 w 37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6">
                    <a:moveTo>
                      <a:pt x="18" y="0"/>
                    </a:moveTo>
                    <a:lnTo>
                      <a:pt x="37" y="36"/>
                    </a:lnTo>
                    <a:lnTo>
                      <a:pt x="0" y="36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9EA31E">
                    <a:alpha val="42000"/>
                  </a:srgbClr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  <p:sp>
            <p:nvSpPr>
              <p:cNvPr id="99" name="Freeform 259"/>
              <p:cNvSpPr>
                <a:spLocks/>
              </p:cNvSpPr>
              <p:nvPr/>
            </p:nvSpPr>
            <p:spPr bwMode="auto">
              <a:xfrm>
                <a:off x="4384" y="1132"/>
                <a:ext cx="54" cy="32"/>
              </a:xfrm>
              <a:custGeom>
                <a:avLst/>
                <a:gdLst>
                  <a:gd name="T0" fmla="*/ 19 w 37"/>
                  <a:gd name="T1" fmla="*/ 0 h 36"/>
                  <a:gd name="T2" fmla="*/ 37 w 37"/>
                  <a:gd name="T3" fmla="*/ 36 h 36"/>
                  <a:gd name="T4" fmla="*/ 0 w 37"/>
                  <a:gd name="T5" fmla="*/ 36 h 36"/>
                  <a:gd name="T6" fmla="*/ 19 w 37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37" y="36"/>
                    </a:lnTo>
                    <a:lnTo>
                      <a:pt x="0" y="36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9EA31E">
                    <a:alpha val="42000"/>
                  </a:srgbClr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  <p:sp>
            <p:nvSpPr>
              <p:cNvPr id="100" name="Freeform 260"/>
              <p:cNvSpPr>
                <a:spLocks/>
              </p:cNvSpPr>
              <p:nvPr/>
            </p:nvSpPr>
            <p:spPr bwMode="auto">
              <a:xfrm>
                <a:off x="4502" y="1742"/>
                <a:ext cx="54" cy="34"/>
              </a:xfrm>
              <a:custGeom>
                <a:avLst/>
                <a:gdLst>
                  <a:gd name="T0" fmla="*/ 18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8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8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9EA31E">
                    <a:alpha val="42000"/>
                  </a:srgbClr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  <p:sp>
            <p:nvSpPr>
              <p:cNvPr id="101" name="Freeform 261"/>
              <p:cNvSpPr>
                <a:spLocks/>
              </p:cNvSpPr>
              <p:nvPr/>
            </p:nvSpPr>
            <p:spPr bwMode="auto">
              <a:xfrm>
                <a:off x="4566" y="1486"/>
                <a:ext cx="54" cy="33"/>
              </a:xfrm>
              <a:custGeom>
                <a:avLst/>
                <a:gdLst>
                  <a:gd name="T0" fmla="*/ 18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8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8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9EA31E">
                    <a:alpha val="42000"/>
                  </a:srgbClr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  <p:sp>
            <p:nvSpPr>
              <p:cNvPr id="102" name="Freeform 262"/>
              <p:cNvSpPr>
                <a:spLocks/>
              </p:cNvSpPr>
              <p:nvPr/>
            </p:nvSpPr>
            <p:spPr bwMode="auto">
              <a:xfrm>
                <a:off x="4806" y="1730"/>
                <a:ext cx="54" cy="32"/>
              </a:xfrm>
              <a:custGeom>
                <a:avLst/>
                <a:gdLst>
                  <a:gd name="T0" fmla="*/ 19 w 37"/>
                  <a:gd name="T1" fmla="*/ 0 h 36"/>
                  <a:gd name="T2" fmla="*/ 37 w 37"/>
                  <a:gd name="T3" fmla="*/ 36 h 36"/>
                  <a:gd name="T4" fmla="*/ 0 w 37"/>
                  <a:gd name="T5" fmla="*/ 36 h 36"/>
                  <a:gd name="T6" fmla="*/ 19 w 37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37" y="36"/>
                    </a:lnTo>
                    <a:lnTo>
                      <a:pt x="0" y="36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9EA31E">
                    <a:alpha val="42000"/>
                  </a:srgbClr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  <p:sp>
            <p:nvSpPr>
              <p:cNvPr id="103" name="Freeform 263"/>
              <p:cNvSpPr>
                <a:spLocks/>
              </p:cNvSpPr>
              <p:nvPr/>
            </p:nvSpPr>
            <p:spPr bwMode="auto">
              <a:xfrm>
                <a:off x="4866" y="1555"/>
                <a:ext cx="52" cy="33"/>
              </a:xfrm>
              <a:custGeom>
                <a:avLst/>
                <a:gdLst>
                  <a:gd name="T0" fmla="*/ 18 w 36"/>
                  <a:gd name="T1" fmla="*/ 0 h 37"/>
                  <a:gd name="T2" fmla="*/ 36 w 36"/>
                  <a:gd name="T3" fmla="*/ 37 h 37"/>
                  <a:gd name="T4" fmla="*/ 0 w 36"/>
                  <a:gd name="T5" fmla="*/ 37 h 37"/>
                  <a:gd name="T6" fmla="*/ 18 w 36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7">
                    <a:moveTo>
                      <a:pt x="18" y="0"/>
                    </a:moveTo>
                    <a:lnTo>
                      <a:pt x="36" y="37"/>
                    </a:lnTo>
                    <a:lnTo>
                      <a:pt x="0" y="37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9EA31E">
                    <a:alpha val="42000"/>
                  </a:srgbClr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  <p:sp>
            <p:nvSpPr>
              <p:cNvPr id="104" name="Freeform 264"/>
              <p:cNvSpPr>
                <a:spLocks/>
              </p:cNvSpPr>
              <p:nvPr/>
            </p:nvSpPr>
            <p:spPr bwMode="auto">
              <a:xfrm>
                <a:off x="4924" y="1700"/>
                <a:ext cx="54" cy="33"/>
              </a:xfrm>
              <a:custGeom>
                <a:avLst/>
                <a:gdLst>
                  <a:gd name="T0" fmla="*/ 18 w 37"/>
                  <a:gd name="T1" fmla="*/ 0 h 36"/>
                  <a:gd name="T2" fmla="*/ 37 w 37"/>
                  <a:gd name="T3" fmla="*/ 36 h 36"/>
                  <a:gd name="T4" fmla="*/ 0 w 37"/>
                  <a:gd name="T5" fmla="*/ 36 h 36"/>
                  <a:gd name="T6" fmla="*/ 18 w 37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6">
                    <a:moveTo>
                      <a:pt x="18" y="0"/>
                    </a:moveTo>
                    <a:lnTo>
                      <a:pt x="37" y="36"/>
                    </a:lnTo>
                    <a:lnTo>
                      <a:pt x="0" y="36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9EA31E">
                    <a:alpha val="42000"/>
                  </a:srgbClr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  <p:sp>
            <p:nvSpPr>
              <p:cNvPr id="105" name="Freeform 265"/>
              <p:cNvSpPr>
                <a:spLocks/>
              </p:cNvSpPr>
              <p:nvPr/>
            </p:nvSpPr>
            <p:spPr bwMode="auto">
              <a:xfrm>
                <a:off x="4988" y="1752"/>
                <a:ext cx="54" cy="33"/>
              </a:xfrm>
              <a:custGeom>
                <a:avLst/>
                <a:gdLst>
                  <a:gd name="T0" fmla="*/ 18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8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8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9EA31E">
                    <a:alpha val="42000"/>
                  </a:srgbClr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  <p:sp>
            <p:nvSpPr>
              <p:cNvPr id="106" name="Freeform 266"/>
              <p:cNvSpPr>
                <a:spLocks/>
              </p:cNvSpPr>
              <p:nvPr/>
            </p:nvSpPr>
            <p:spPr bwMode="auto">
              <a:xfrm>
                <a:off x="5106" y="1752"/>
                <a:ext cx="54" cy="33"/>
              </a:xfrm>
              <a:custGeom>
                <a:avLst/>
                <a:gdLst>
                  <a:gd name="T0" fmla="*/ 18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8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8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8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9EA31E">
                    <a:alpha val="42000"/>
                  </a:srgbClr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  <p:sp>
            <p:nvSpPr>
              <p:cNvPr id="107" name="Freeform 267"/>
              <p:cNvSpPr>
                <a:spLocks/>
              </p:cNvSpPr>
              <p:nvPr/>
            </p:nvSpPr>
            <p:spPr bwMode="auto">
              <a:xfrm>
                <a:off x="5164" y="1654"/>
                <a:ext cx="54" cy="33"/>
              </a:xfrm>
              <a:custGeom>
                <a:avLst/>
                <a:gdLst>
                  <a:gd name="T0" fmla="*/ 19 w 37"/>
                  <a:gd name="T1" fmla="*/ 0 h 37"/>
                  <a:gd name="T2" fmla="*/ 37 w 37"/>
                  <a:gd name="T3" fmla="*/ 37 h 37"/>
                  <a:gd name="T4" fmla="*/ 0 w 37"/>
                  <a:gd name="T5" fmla="*/ 37 h 37"/>
                  <a:gd name="T6" fmla="*/ 19 w 37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7">
                    <a:moveTo>
                      <a:pt x="19" y="0"/>
                    </a:moveTo>
                    <a:lnTo>
                      <a:pt x="37" y="37"/>
                    </a:lnTo>
                    <a:lnTo>
                      <a:pt x="0" y="37"/>
                    </a:lnTo>
                    <a:lnTo>
                      <a:pt x="19" y="0"/>
                    </a:lnTo>
                    <a:close/>
                  </a:path>
                </a:pathLst>
              </a:custGeom>
              <a:noFill/>
              <a:ln w="3175" cap="flat" cmpd="sng">
                <a:solidFill>
                  <a:srgbClr val="9EA31E">
                    <a:alpha val="42000"/>
                  </a:srgbClr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s-ES"/>
              </a:p>
            </p:txBody>
          </p:sp>
        </p:grpSp>
        <p:sp>
          <p:nvSpPr>
            <p:cNvPr id="108" name="Freeform 268"/>
            <p:cNvSpPr>
              <a:spLocks/>
            </p:cNvSpPr>
            <p:nvPr/>
          </p:nvSpPr>
          <p:spPr bwMode="auto">
            <a:xfrm>
              <a:off x="6521809" y="4819139"/>
              <a:ext cx="76200" cy="76200"/>
            </a:xfrm>
            <a:custGeom>
              <a:avLst/>
              <a:gdLst>
                <a:gd name="T0" fmla="*/ 12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12 w 23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2">
                  <a:moveTo>
                    <a:pt x="12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12" y="0"/>
                  </a:lnTo>
                  <a:close/>
                </a:path>
              </a:pathLst>
            </a:custGeom>
            <a:noFill/>
            <a:ln w="3175" cmpd="sng">
              <a:solidFill>
                <a:srgbClr val="FF6600">
                  <a:alpha val="5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9" name="Freeform 269"/>
            <p:cNvSpPr>
              <a:spLocks/>
            </p:cNvSpPr>
            <p:nvPr/>
          </p:nvSpPr>
          <p:spPr bwMode="auto">
            <a:xfrm>
              <a:off x="6607534" y="4847714"/>
              <a:ext cx="76200" cy="76200"/>
            </a:xfrm>
            <a:custGeom>
              <a:avLst/>
              <a:gdLst>
                <a:gd name="T0" fmla="*/ 11 w 22"/>
                <a:gd name="T1" fmla="*/ 0 h 22"/>
                <a:gd name="T2" fmla="*/ 22 w 22"/>
                <a:gd name="T3" fmla="*/ 22 h 22"/>
                <a:gd name="T4" fmla="*/ 0 w 22"/>
                <a:gd name="T5" fmla="*/ 22 h 22"/>
                <a:gd name="T6" fmla="*/ 11 w 2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lnTo>
                    <a:pt x="22" y="22"/>
                  </a:lnTo>
                  <a:lnTo>
                    <a:pt x="0" y="22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3175" cmpd="sng">
              <a:solidFill>
                <a:srgbClr val="FF6600">
                  <a:alpha val="5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0" name="Freeform 270"/>
            <p:cNvSpPr>
              <a:spLocks/>
            </p:cNvSpPr>
            <p:nvPr/>
          </p:nvSpPr>
          <p:spPr bwMode="auto">
            <a:xfrm>
              <a:off x="6694847" y="4630226"/>
              <a:ext cx="76200" cy="76200"/>
            </a:xfrm>
            <a:custGeom>
              <a:avLst/>
              <a:gdLst>
                <a:gd name="T0" fmla="*/ 11 w 22"/>
                <a:gd name="T1" fmla="*/ 0 h 22"/>
                <a:gd name="T2" fmla="*/ 22 w 22"/>
                <a:gd name="T3" fmla="*/ 22 h 22"/>
                <a:gd name="T4" fmla="*/ 0 w 22"/>
                <a:gd name="T5" fmla="*/ 22 h 22"/>
                <a:gd name="T6" fmla="*/ 11 w 2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lnTo>
                    <a:pt x="22" y="22"/>
                  </a:lnTo>
                  <a:lnTo>
                    <a:pt x="0" y="22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3175" cmpd="sng">
              <a:solidFill>
                <a:srgbClr val="FF6600">
                  <a:alpha val="5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1" name="Freeform 271"/>
            <p:cNvSpPr>
              <a:spLocks/>
            </p:cNvSpPr>
            <p:nvPr/>
          </p:nvSpPr>
          <p:spPr bwMode="auto">
            <a:xfrm>
              <a:off x="6780572" y="4847714"/>
              <a:ext cx="76200" cy="76200"/>
            </a:xfrm>
            <a:custGeom>
              <a:avLst/>
              <a:gdLst>
                <a:gd name="T0" fmla="*/ 11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11 w 23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2">
                  <a:moveTo>
                    <a:pt x="11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3175" cmpd="sng">
              <a:solidFill>
                <a:srgbClr val="FF6600">
                  <a:alpha val="5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" name="Freeform 272"/>
            <p:cNvSpPr>
              <a:spLocks/>
            </p:cNvSpPr>
            <p:nvPr/>
          </p:nvSpPr>
          <p:spPr bwMode="auto">
            <a:xfrm>
              <a:off x="6866297" y="4847714"/>
              <a:ext cx="76200" cy="76200"/>
            </a:xfrm>
            <a:custGeom>
              <a:avLst/>
              <a:gdLst>
                <a:gd name="T0" fmla="*/ 11 w 22"/>
                <a:gd name="T1" fmla="*/ 0 h 22"/>
                <a:gd name="T2" fmla="*/ 22 w 22"/>
                <a:gd name="T3" fmla="*/ 22 h 22"/>
                <a:gd name="T4" fmla="*/ 0 w 22"/>
                <a:gd name="T5" fmla="*/ 22 h 22"/>
                <a:gd name="T6" fmla="*/ 11 w 2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lnTo>
                    <a:pt x="22" y="22"/>
                  </a:lnTo>
                  <a:lnTo>
                    <a:pt x="0" y="22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3175" cmpd="sng">
              <a:solidFill>
                <a:srgbClr val="FF6600">
                  <a:alpha val="5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3" name="Freeform 273"/>
            <p:cNvSpPr>
              <a:spLocks/>
            </p:cNvSpPr>
            <p:nvPr/>
          </p:nvSpPr>
          <p:spPr bwMode="auto">
            <a:xfrm>
              <a:off x="6952022" y="4107939"/>
              <a:ext cx="76200" cy="76200"/>
            </a:xfrm>
            <a:custGeom>
              <a:avLst/>
              <a:gdLst>
                <a:gd name="T0" fmla="*/ 11 w 22"/>
                <a:gd name="T1" fmla="*/ 0 h 23"/>
                <a:gd name="T2" fmla="*/ 22 w 22"/>
                <a:gd name="T3" fmla="*/ 23 h 23"/>
                <a:gd name="T4" fmla="*/ 0 w 22"/>
                <a:gd name="T5" fmla="*/ 23 h 23"/>
                <a:gd name="T6" fmla="*/ 11 w 22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3">
                  <a:moveTo>
                    <a:pt x="11" y="0"/>
                  </a:moveTo>
                  <a:lnTo>
                    <a:pt x="22" y="23"/>
                  </a:lnTo>
                  <a:lnTo>
                    <a:pt x="0" y="23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3175" cmpd="sng">
              <a:solidFill>
                <a:srgbClr val="FF6600">
                  <a:alpha val="5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4" name="Freeform 274"/>
            <p:cNvSpPr>
              <a:spLocks/>
            </p:cNvSpPr>
            <p:nvPr/>
          </p:nvSpPr>
          <p:spPr bwMode="auto">
            <a:xfrm>
              <a:off x="7037747" y="4847714"/>
              <a:ext cx="76200" cy="76200"/>
            </a:xfrm>
            <a:custGeom>
              <a:avLst/>
              <a:gdLst>
                <a:gd name="T0" fmla="*/ 11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11 w 23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2">
                  <a:moveTo>
                    <a:pt x="11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3175" cmpd="sng">
              <a:solidFill>
                <a:srgbClr val="FF6600">
                  <a:alpha val="5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5" name="Freeform 275"/>
            <p:cNvSpPr>
              <a:spLocks/>
            </p:cNvSpPr>
            <p:nvPr/>
          </p:nvSpPr>
          <p:spPr bwMode="auto">
            <a:xfrm>
              <a:off x="7125059" y="4838189"/>
              <a:ext cx="76200" cy="76200"/>
            </a:xfrm>
            <a:custGeom>
              <a:avLst/>
              <a:gdLst>
                <a:gd name="T0" fmla="*/ 11 w 22"/>
                <a:gd name="T1" fmla="*/ 0 h 22"/>
                <a:gd name="T2" fmla="*/ 22 w 22"/>
                <a:gd name="T3" fmla="*/ 22 h 22"/>
                <a:gd name="T4" fmla="*/ 0 w 22"/>
                <a:gd name="T5" fmla="*/ 22 h 22"/>
                <a:gd name="T6" fmla="*/ 11 w 2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lnTo>
                    <a:pt x="22" y="22"/>
                  </a:lnTo>
                  <a:lnTo>
                    <a:pt x="0" y="22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3175" cmpd="sng">
              <a:solidFill>
                <a:srgbClr val="FF6600">
                  <a:alpha val="5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6" name="Freeform 276"/>
            <p:cNvSpPr>
              <a:spLocks/>
            </p:cNvSpPr>
            <p:nvPr/>
          </p:nvSpPr>
          <p:spPr bwMode="auto">
            <a:xfrm>
              <a:off x="7210784" y="4630226"/>
              <a:ext cx="76200" cy="76200"/>
            </a:xfrm>
            <a:custGeom>
              <a:avLst/>
              <a:gdLst>
                <a:gd name="T0" fmla="*/ 12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12 w 23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2">
                  <a:moveTo>
                    <a:pt x="12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12" y="0"/>
                  </a:lnTo>
                  <a:close/>
                </a:path>
              </a:pathLst>
            </a:custGeom>
            <a:noFill/>
            <a:ln w="3175" cmpd="sng">
              <a:solidFill>
                <a:srgbClr val="FF6600">
                  <a:alpha val="5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7" name="Freeform 277"/>
            <p:cNvSpPr>
              <a:spLocks/>
            </p:cNvSpPr>
            <p:nvPr/>
          </p:nvSpPr>
          <p:spPr bwMode="auto">
            <a:xfrm>
              <a:off x="7296509" y="4847714"/>
              <a:ext cx="76200" cy="76200"/>
            </a:xfrm>
            <a:custGeom>
              <a:avLst/>
              <a:gdLst>
                <a:gd name="T0" fmla="*/ 11 w 22"/>
                <a:gd name="T1" fmla="*/ 0 h 22"/>
                <a:gd name="T2" fmla="*/ 22 w 22"/>
                <a:gd name="T3" fmla="*/ 22 h 22"/>
                <a:gd name="T4" fmla="*/ 0 w 22"/>
                <a:gd name="T5" fmla="*/ 22 h 22"/>
                <a:gd name="T6" fmla="*/ 11 w 2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lnTo>
                    <a:pt x="22" y="22"/>
                  </a:lnTo>
                  <a:lnTo>
                    <a:pt x="0" y="22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3175" cmpd="sng">
              <a:solidFill>
                <a:srgbClr val="FF6600">
                  <a:alpha val="5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8" name="Freeform 278"/>
            <p:cNvSpPr>
              <a:spLocks/>
            </p:cNvSpPr>
            <p:nvPr/>
          </p:nvSpPr>
          <p:spPr bwMode="auto">
            <a:xfrm>
              <a:off x="7382234" y="4847714"/>
              <a:ext cx="76200" cy="76200"/>
            </a:xfrm>
            <a:custGeom>
              <a:avLst/>
              <a:gdLst>
                <a:gd name="T0" fmla="*/ 11 w 22"/>
                <a:gd name="T1" fmla="*/ 0 h 22"/>
                <a:gd name="T2" fmla="*/ 22 w 22"/>
                <a:gd name="T3" fmla="*/ 22 h 22"/>
                <a:gd name="T4" fmla="*/ 0 w 22"/>
                <a:gd name="T5" fmla="*/ 22 h 22"/>
                <a:gd name="T6" fmla="*/ 11 w 2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lnTo>
                    <a:pt x="22" y="22"/>
                  </a:lnTo>
                  <a:lnTo>
                    <a:pt x="0" y="22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3175" cmpd="sng">
              <a:solidFill>
                <a:srgbClr val="FF6600">
                  <a:alpha val="5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9" name="Freeform 279"/>
            <p:cNvSpPr>
              <a:spLocks/>
            </p:cNvSpPr>
            <p:nvPr/>
          </p:nvSpPr>
          <p:spPr bwMode="auto">
            <a:xfrm>
              <a:off x="7469547" y="4763576"/>
              <a:ext cx="76200" cy="76200"/>
            </a:xfrm>
            <a:custGeom>
              <a:avLst/>
              <a:gdLst>
                <a:gd name="T0" fmla="*/ 11 w 22"/>
                <a:gd name="T1" fmla="*/ 0 h 22"/>
                <a:gd name="T2" fmla="*/ 22 w 22"/>
                <a:gd name="T3" fmla="*/ 22 h 22"/>
                <a:gd name="T4" fmla="*/ 0 w 22"/>
                <a:gd name="T5" fmla="*/ 22 h 22"/>
                <a:gd name="T6" fmla="*/ 11 w 2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lnTo>
                    <a:pt x="22" y="22"/>
                  </a:lnTo>
                  <a:lnTo>
                    <a:pt x="0" y="22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3175" cmpd="sng">
              <a:solidFill>
                <a:srgbClr val="FF6600">
                  <a:alpha val="5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0" name="Freeform 280"/>
            <p:cNvSpPr>
              <a:spLocks/>
            </p:cNvSpPr>
            <p:nvPr/>
          </p:nvSpPr>
          <p:spPr bwMode="auto">
            <a:xfrm>
              <a:off x="7555272" y="4749289"/>
              <a:ext cx="76200" cy="76200"/>
            </a:xfrm>
            <a:custGeom>
              <a:avLst/>
              <a:gdLst>
                <a:gd name="T0" fmla="*/ 11 w 22"/>
                <a:gd name="T1" fmla="*/ 0 h 22"/>
                <a:gd name="T2" fmla="*/ 22 w 22"/>
                <a:gd name="T3" fmla="*/ 22 h 22"/>
                <a:gd name="T4" fmla="*/ 0 w 22"/>
                <a:gd name="T5" fmla="*/ 22 h 22"/>
                <a:gd name="T6" fmla="*/ 11 w 2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lnTo>
                    <a:pt x="22" y="22"/>
                  </a:lnTo>
                  <a:lnTo>
                    <a:pt x="0" y="22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3175" cmpd="sng">
              <a:solidFill>
                <a:srgbClr val="FF6600">
                  <a:alpha val="5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1" name="Freeform 281"/>
            <p:cNvSpPr>
              <a:spLocks/>
            </p:cNvSpPr>
            <p:nvPr/>
          </p:nvSpPr>
          <p:spPr bwMode="auto">
            <a:xfrm>
              <a:off x="7640997" y="4808026"/>
              <a:ext cx="76200" cy="76200"/>
            </a:xfrm>
            <a:custGeom>
              <a:avLst/>
              <a:gdLst>
                <a:gd name="T0" fmla="*/ 11 w 22"/>
                <a:gd name="T1" fmla="*/ 0 h 23"/>
                <a:gd name="T2" fmla="*/ 22 w 22"/>
                <a:gd name="T3" fmla="*/ 23 h 23"/>
                <a:gd name="T4" fmla="*/ 0 w 22"/>
                <a:gd name="T5" fmla="*/ 23 h 23"/>
                <a:gd name="T6" fmla="*/ 11 w 22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3">
                  <a:moveTo>
                    <a:pt x="11" y="0"/>
                  </a:moveTo>
                  <a:lnTo>
                    <a:pt x="22" y="23"/>
                  </a:lnTo>
                  <a:lnTo>
                    <a:pt x="0" y="23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3175" cmpd="sng">
              <a:solidFill>
                <a:srgbClr val="FF6600">
                  <a:alpha val="5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2" name="Freeform 282"/>
            <p:cNvSpPr>
              <a:spLocks/>
            </p:cNvSpPr>
            <p:nvPr/>
          </p:nvSpPr>
          <p:spPr bwMode="auto">
            <a:xfrm>
              <a:off x="7726722" y="4735001"/>
              <a:ext cx="76200" cy="76200"/>
            </a:xfrm>
            <a:custGeom>
              <a:avLst/>
              <a:gdLst>
                <a:gd name="T0" fmla="*/ 11 w 23"/>
                <a:gd name="T1" fmla="*/ 0 h 22"/>
                <a:gd name="T2" fmla="*/ 23 w 23"/>
                <a:gd name="T3" fmla="*/ 22 h 22"/>
                <a:gd name="T4" fmla="*/ 0 w 23"/>
                <a:gd name="T5" fmla="*/ 22 h 22"/>
                <a:gd name="T6" fmla="*/ 11 w 23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2">
                  <a:moveTo>
                    <a:pt x="11" y="0"/>
                  </a:moveTo>
                  <a:lnTo>
                    <a:pt x="23" y="22"/>
                  </a:lnTo>
                  <a:lnTo>
                    <a:pt x="0" y="22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3175" cmpd="sng">
              <a:solidFill>
                <a:srgbClr val="FF6600">
                  <a:alpha val="5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3" name="Freeform 283"/>
            <p:cNvSpPr>
              <a:spLocks/>
            </p:cNvSpPr>
            <p:nvPr/>
          </p:nvSpPr>
          <p:spPr bwMode="auto">
            <a:xfrm>
              <a:off x="7814034" y="4654039"/>
              <a:ext cx="76200" cy="76200"/>
            </a:xfrm>
            <a:custGeom>
              <a:avLst/>
              <a:gdLst>
                <a:gd name="T0" fmla="*/ 11 w 22"/>
                <a:gd name="T1" fmla="*/ 0 h 22"/>
                <a:gd name="T2" fmla="*/ 22 w 22"/>
                <a:gd name="T3" fmla="*/ 22 h 22"/>
                <a:gd name="T4" fmla="*/ 0 w 22"/>
                <a:gd name="T5" fmla="*/ 22 h 22"/>
                <a:gd name="T6" fmla="*/ 11 w 2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lnTo>
                    <a:pt x="22" y="22"/>
                  </a:lnTo>
                  <a:lnTo>
                    <a:pt x="0" y="22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3175" cmpd="sng">
              <a:solidFill>
                <a:srgbClr val="FF6600">
                  <a:alpha val="5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4" name="Freeform 284"/>
            <p:cNvSpPr>
              <a:spLocks/>
            </p:cNvSpPr>
            <p:nvPr/>
          </p:nvSpPr>
          <p:spPr bwMode="auto">
            <a:xfrm>
              <a:off x="7899759" y="3331651"/>
              <a:ext cx="76200" cy="76200"/>
            </a:xfrm>
            <a:custGeom>
              <a:avLst/>
              <a:gdLst>
                <a:gd name="T0" fmla="*/ 12 w 23"/>
                <a:gd name="T1" fmla="*/ 0 h 23"/>
                <a:gd name="T2" fmla="*/ 23 w 23"/>
                <a:gd name="T3" fmla="*/ 23 h 23"/>
                <a:gd name="T4" fmla="*/ 0 w 23"/>
                <a:gd name="T5" fmla="*/ 23 h 23"/>
                <a:gd name="T6" fmla="*/ 12 w 2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3">
                  <a:moveTo>
                    <a:pt x="12" y="0"/>
                  </a:moveTo>
                  <a:lnTo>
                    <a:pt x="23" y="23"/>
                  </a:lnTo>
                  <a:lnTo>
                    <a:pt x="0" y="23"/>
                  </a:lnTo>
                  <a:lnTo>
                    <a:pt x="12" y="0"/>
                  </a:lnTo>
                  <a:close/>
                </a:path>
              </a:pathLst>
            </a:custGeom>
            <a:noFill/>
            <a:ln w="3175" cmpd="sng">
              <a:solidFill>
                <a:srgbClr val="FF6600">
                  <a:alpha val="5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5" name="Freeform 285"/>
            <p:cNvSpPr>
              <a:spLocks/>
            </p:cNvSpPr>
            <p:nvPr/>
          </p:nvSpPr>
          <p:spPr bwMode="auto">
            <a:xfrm>
              <a:off x="8071209" y="3317364"/>
              <a:ext cx="76200" cy="76200"/>
            </a:xfrm>
            <a:custGeom>
              <a:avLst/>
              <a:gdLst>
                <a:gd name="T0" fmla="*/ 11 w 22"/>
                <a:gd name="T1" fmla="*/ 0 h 23"/>
                <a:gd name="T2" fmla="*/ 22 w 22"/>
                <a:gd name="T3" fmla="*/ 23 h 23"/>
                <a:gd name="T4" fmla="*/ 0 w 22"/>
                <a:gd name="T5" fmla="*/ 23 h 23"/>
                <a:gd name="T6" fmla="*/ 11 w 22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3">
                  <a:moveTo>
                    <a:pt x="11" y="0"/>
                  </a:moveTo>
                  <a:lnTo>
                    <a:pt x="22" y="23"/>
                  </a:lnTo>
                  <a:lnTo>
                    <a:pt x="0" y="23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3175" cmpd="sng">
              <a:solidFill>
                <a:srgbClr val="FF6600">
                  <a:alpha val="50000"/>
                </a:srgb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6" name="Line 286"/>
            <p:cNvSpPr>
              <a:spLocks noChangeShapeType="1"/>
            </p:cNvSpPr>
            <p:nvPr/>
          </p:nvSpPr>
          <p:spPr bwMode="auto">
            <a:xfrm flipV="1">
              <a:off x="659172" y="2372801"/>
              <a:ext cx="0" cy="258762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7" name="Line 287"/>
            <p:cNvSpPr>
              <a:spLocks noChangeShapeType="1"/>
            </p:cNvSpPr>
            <p:nvPr/>
          </p:nvSpPr>
          <p:spPr bwMode="auto">
            <a:xfrm>
              <a:off x="655997" y="4960426"/>
              <a:ext cx="8016875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8" name="Text Box 288"/>
            <p:cNvSpPr txBox="1">
              <a:spLocks noChangeArrowheads="1"/>
            </p:cNvSpPr>
            <p:nvPr/>
          </p:nvSpPr>
          <p:spPr bwMode="auto">
            <a:xfrm rot="16200000">
              <a:off x="346434" y="3946014"/>
              <a:ext cx="1006475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sz="600">
                  <a:solidFill>
                    <a:srgbClr val="969696"/>
                  </a:solidFill>
                  <a:latin typeface="Meta" charset="0"/>
                </a:rPr>
                <a:t>Ratio frondosas / coníferas en repoblaciones</a:t>
              </a:r>
            </a:p>
          </p:txBody>
        </p:sp>
        <p:sp>
          <p:nvSpPr>
            <p:cNvPr id="129" name="Text Box 289"/>
            <p:cNvSpPr txBox="1">
              <a:spLocks noChangeArrowheads="1"/>
            </p:cNvSpPr>
            <p:nvPr/>
          </p:nvSpPr>
          <p:spPr bwMode="auto">
            <a:xfrm rot="16200000">
              <a:off x="19409" y="3904739"/>
              <a:ext cx="1006475" cy="276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" sz="600">
                  <a:solidFill>
                    <a:srgbClr val="969696"/>
                  </a:solidFill>
                  <a:latin typeface="Meta" charset="0"/>
                </a:rPr>
                <a:t>Has</a:t>
              </a:r>
            </a:p>
            <a:p>
              <a:pPr algn="ctr"/>
              <a:r>
                <a:rPr lang="es-ES" sz="600">
                  <a:solidFill>
                    <a:srgbClr val="969696"/>
                  </a:solidFill>
                  <a:latin typeface="Meta" charset="0"/>
                </a:rPr>
                <a:t>Pies / Ha</a:t>
              </a:r>
            </a:p>
          </p:txBody>
        </p:sp>
        <p:sp>
          <p:nvSpPr>
            <p:cNvPr id="130" name="Rounded Rectangle 38"/>
            <p:cNvSpPr>
              <a:spLocks noChangeArrowheads="1"/>
            </p:cNvSpPr>
            <p:nvPr/>
          </p:nvSpPr>
          <p:spPr bwMode="auto">
            <a:xfrm>
              <a:off x="2640372" y="3361814"/>
              <a:ext cx="950912" cy="201612"/>
            </a:xfrm>
            <a:prstGeom prst="wedgeRectCallout">
              <a:avLst>
                <a:gd name="adj1" fmla="val -18782"/>
                <a:gd name="adj2" fmla="val 490157"/>
              </a:avLst>
            </a:prstGeom>
            <a:solidFill>
              <a:schemeClr val="bg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es-ES" sz="700">
                <a:solidFill>
                  <a:srgbClr val="969696"/>
                </a:solidFill>
              </a:endParaRPr>
            </a:p>
          </p:txBody>
        </p:sp>
        <p:sp>
          <p:nvSpPr>
            <p:cNvPr id="131" name="TextBox 32"/>
            <p:cNvSpPr txBox="1">
              <a:spLocks noChangeArrowheads="1"/>
            </p:cNvSpPr>
            <p:nvPr/>
          </p:nvSpPr>
          <p:spPr bwMode="auto">
            <a:xfrm>
              <a:off x="2616559" y="3361814"/>
              <a:ext cx="1152525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s-ES" sz="700">
                  <a:solidFill>
                    <a:srgbClr val="969696"/>
                  </a:solidFill>
                  <a:latin typeface="Meta" charset="0"/>
                </a:rPr>
                <a:t>Ley de repoblaciones</a:t>
              </a:r>
            </a:p>
          </p:txBody>
        </p:sp>
        <p:sp>
          <p:nvSpPr>
            <p:cNvPr id="132" name="Rounded Rectangle 38"/>
            <p:cNvSpPr>
              <a:spLocks noChangeArrowheads="1"/>
            </p:cNvSpPr>
            <p:nvPr/>
          </p:nvSpPr>
          <p:spPr bwMode="auto">
            <a:xfrm>
              <a:off x="3589697" y="2590289"/>
              <a:ext cx="950912" cy="311150"/>
            </a:xfrm>
            <a:prstGeom prst="wedgeRectCallout">
              <a:avLst>
                <a:gd name="adj1" fmla="val -18782"/>
                <a:gd name="adj2" fmla="val 300000"/>
              </a:avLst>
            </a:prstGeom>
            <a:solidFill>
              <a:schemeClr val="bg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es-ES" sz="700">
                <a:solidFill>
                  <a:srgbClr val="969696"/>
                </a:solidFill>
              </a:endParaRPr>
            </a:p>
          </p:txBody>
        </p:sp>
        <p:sp>
          <p:nvSpPr>
            <p:cNvPr id="133" name="TextBox 32"/>
            <p:cNvSpPr txBox="1">
              <a:spLocks noChangeArrowheads="1"/>
            </p:cNvSpPr>
            <p:nvPr/>
          </p:nvSpPr>
          <p:spPr bwMode="auto">
            <a:xfrm>
              <a:off x="3527784" y="2585526"/>
              <a:ext cx="11525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s-ES" sz="700">
                  <a:solidFill>
                    <a:srgbClr val="969696"/>
                  </a:solidFill>
                  <a:latin typeface="Meta" charset="0"/>
                </a:rPr>
                <a:t>Repoblaciones masivas en todo el macizo</a:t>
              </a:r>
            </a:p>
          </p:txBody>
        </p:sp>
        <p:sp>
          <p:nvSpPr>
            <p:cNvPr id="134" name="Rounded Rectangle 38"/>
            <p:cNvSpPr>
              <a:spLocks noChangeArrowheads="1"/>
            </p:cNvSpPr>
            <p:nvPr/>
          </p:nvSpPr>
          <p:spPr bwMode="auto">
            <a:xfrm>
              <a:off x="5018447" y="2352164"/>
              <a:ext cx="950912" cy="412750"/>
            </a:xfrm>
            <a:prstGeom prst="wedgeRectCallout">
              <a:avLst>
                <a:gd name="adj1" fmla="val -18782"/>
                <a:gd name="adj2" fmla="val 213847"/>
              </a:avLst>
            </a:prstGeom>
            <a:solidFill>
              <a:schemeClr val="bg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es-ES" sz="700">
                <a:solidFill>
                  <a:srgbClr val="969696"/>
                </a:solidFill>
              </a:endParaRPr>
            </a:p>
          </p:txBody>
        </p:sp>
        <p:sp>
          <p:nvSpPr>
            <p:cNvPr id="135" name="TextBox 32"/>
            <p:cNvSpPr txBox="1">
              <a:spLocks noChangeArrowheads="1"/>
            </p:cNvSpPr>
            <p:nvPr/>
          </p:nvSpPr>
          <p:spPr bwMode="auto">
            <a:xfrm>
              <a:off x="4956534" y="2347401"/>
              <a:ext cx="1152525" cy="41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s-ES" sz="700">
                  <a:solidFill>
                    <a:srgbClr val="969696"/>
                  </a:solidFill>
                  <a:latin typeface="Meta" charset="0"/>
                </a:rPr>
                <a:t>Cambio en la política forestal. Descenso de superficie repoblada</a:t>
              </a:r>
            </a:p>
          </p:txBody>
        </p:sp>
        <p:sp>
          <p:nvSpPr>
            <p:cNvPr id="136" name="Rounded Rectangle 38"/>
            <p:cNvSpPr>
              <a:spLocks noChangeArrowheads="1"/>
            </p:cNvSpPr>
            <p:nvPr/>
          </p:nvSpPr>
          <p:spPr bwMode="auto">
            <a:xfrm>
              <a:off x="6055084" y="3677726"/>
              <a:ext cx="1033463" cy="282575"/>
            </a:xfrm>
            <a:prstGeom prst="wedgeRectCallout">
              <a:avLst>
                <a:gd name="adj1" fmla="val 30032"/>
                <a:gd name="adj2" fmla="val 247190"/>
              </a:avLst>
            </a:prstGeom>
            <a:solidFill>
              <a:schemeClr val="bg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es-ES" sz="700">
                <a:solidFill>
                  <a:srgbClr val="969696"/>
                </a:solidFill>
              </a:endParaRPr>
            </a:p>
          </p:txBody>
        </p:sp>
        <p:sp>
          <p:nvSpPr>
            <p:cNvPr id="137" name="TextBox 32"/>
            <p:cNvSpPr txBox="1">
              <a:spLocks noChangeArrowheads="1"/>
            </p:cNvSpPr>
            <p:nvPr/>
          </p:nvSpPr>
          <p:spPr bwMode="auto">
            <a:xfrm>
              <a:off x="6023334" y="3655501"/>
              <a:ext cx="11525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s-ES" sz="700">
                  <a:solidFill>
                    <a:srgbClr val="969696"/>
                  </a:solidFill>
                  <a:latin typeface="Meta" charset="0"/>
                </a:rPr>
                <a:t>Restauración de un gran incendio en Válor</a:t>
              </a:r>
            </a:p>
          </p:txBody>
        </p:sp>
        <p:sp>
          <p:nvSpPr>
            <p:cNvPr id="138" name="Rounded Rectangle 38"/>
            <p:cNvSpPr>
              <a:spLocks noChangeArrowheads="1"/>
            </p:cNvSpPr>
            <p:nvPr/>
          </p:nvSpPr>
          <p:spPr bwMode="auto">
            <a:xfrm>
              <a:off x="1868847" y="3866639"/>
              <a:ext cx="827087" cy="392112"/>
            </a:xfrm>
            <a:prstGeom prst="wedgeRectCallout">
              <a:avLst>
                <a:gd name="adj1" fmla="val -30231"/>
                <a:gd name="adj2" fmla="val 137046"/>
              </a:avLst>
            </a:prstGeom>
            <a:solidFill>
              <a:schemeClr val="bg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es-ES" sz="700">
                <a:solidFill>
                  <a:srgbClr val="969696"/>
                </a:solidFill>
              </a:endParaRPr>
            </a:p>
          </p:txBody>
        </p:sp>
        <p:sp>
          <p:nvSpPr>
            <p:cNvPr id="139" name="TextBox 32"/>
            <p:cNvSpPr txBox="1">
              <a:spLocks noChangeArrowheads="1"/>
            </p:cNvSpPr>
            <p:nvPr/>
          </p:nvSpPr>
          <p:spPr bwMode="auto">
            <a:xfrm>
              <a:off x="1816459" y="3863464"/>
              <a:ext cx="1152525" cy="411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s-ES" sz="700">
                  <a:solidFill>
                    <a:srgbClr val="969696"/>
                  </a:solidFill>
                  <a:latin typeface="Meta" charset="0"/>
                </a:rPr>
                <a:t>Repoblaciones con encinas en zona puntuales</a:t>
              </a:r>
            </a:p>
          </p:txBody>
        </p:sp>
        <p:sp>
          <p:nvSpPr>
            <p:cNvPr id="140" name="Rounded Rectangle 38"/>
            <p:cNvSpPr>
              <a:spLocks noChangeArrowheads="1"/>
            </p:cNvSpPr>
            <p:nvPr/>
          </p:nvSpPr>
          <p:spPr bwMode="auto">
            <a:xfrm>
              <a:off x="4169134" y="3771389"/>
              <a:ext cx="1069975" cy="392112"/>
            </a:xfrm>
            <a:prstGeom prst="wedgeRectCallout">
              <a:avLst>
                <a:gd name="adj1" fmla="val -4898"/>
                <a:gd name="adj2" fmla="val 223278"/>
              </a:avLst>
            </a:prstGeom>
            <a:solidFill>
              <a:schemeClr val="bg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es-ES" sz="700">
                <a:solidFill>
                  <a:srgbClr val="969696"/>
                </a:solidFill>
              </a:endParaRPr>
            </a:p>
          </p:txBody>
        </p:sp>
        <p:sp>
          <p:nvSpPr>
            <p:cNvPr id="141" name="TextBox 32"/>
            <p:cNvSpPr txBox="1">
              <a:spLocks noChangeArrowheads="1"/>
            </p:cNvSpPr>
            <p:nvPr/>
          </p:nvSpPr>
          <p:spPr bwMode="auto">
            <a:xfrm>
              <a:off x="4145322" y="3768214"/>
              <a:ext cx="1152525" cy="411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s-ES" sz="700">
                  <a:solidFill>
                    <a:srgbClr val="969696"/>
                  </a:solidFill>
                  <a:latin typeface="Meta" charset="0"/>
                </a:rPr>
                <a:t>Comienza el uso sistemático de frondosas en repoblaciones</a:t>
              </a:r>
            </a:p>
          </p:txBody>
        </p:sp>
        <p:sp>
          <p:nvSpPr>
            <p:cNvPr id="142" name="Rounded Rectangle 38"/>
            <p:cNvSpPr>
              <a:spLocks noChangeArrowheads="1"/>
            </p:cNvSpPr>
            <p:nvPr/>
          </p:nvSpPr>
          <p:spPr bwMode="auto">
            <a:xfrm>
              <a:off x="7972784" y="3734876"/>
              <a:ext cx="806450" cy="387350"/>
            </a:xfrm>
            <a:prstGeom prst="wedgeRectCallout">
              <a:avLst>
                <a:gd name="adj1" fmla="val -66144"/>
                <a:gd name="adj2" fmla="val 171722"/>
              </a:avLst>
            </a:prstGeom>
            <a:solidFill>
              <a:schemeClr val="bg1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es-ES" sz="700">
                <a:solidFill>
                  <a:srgbClr val="969696"/>
                </a:solidFill>
              </a:endParaRPr>
            </a:p>
          </p:txBody>
        </p:sp>
        <p:sp>
          <p:nvSpPr>
            <p:cNvPr id="143" name="TextBox 32"/>
            <p:cNvSpPr txBox="1">
              <a:spLocks noChangeArrowheads="1"/>
            </p:cNvSpPr>
            <p:nvPr/>
          </p:nvSpPr>
          <p:spPr bwMode="auto">
            <a:xfrm>
              <a:off x="7941034" y="3712651"/>
              <a:ext cx="1038225" cy="411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69696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s-ES" sz="700">
                  <a:solidFill>
                    <a:srgbClr val="969696"/>
                  </a:solidFill>
                  <a:latin typeface="Meta" charset="0"/>
                </a:rPr>
                <a:t>Proyectos de naturalización de pinares en el ENP</a:t>
              </a:r>
            </a:p>
          </p:txBody>
        </p:sp>
        <p:grpSp>
          <p:nvGrpSpPr>
            <p:cNvPr id="144" name="Group 304"/>
            <p:cNvGrpSpPr>
              <a:grpSpLocks/>
            </p:cNvGrpSpPr>
            <p:nvPr/>
          </p:nvGrpSpPr>
          <p:grpSpPr bwMode="auto">
            <a:xfrm>
              <a:off x="900472" y="2439476"/>
              <a:ext cx="1393825" cy="198438"/>
              <a:chOff x="607" y="195"/>
              <a:chExt cx="878" cy="125"/>
            </a:xfrm>
          </p:grpSpPr>
          <p:grpSp>
            <p:nvGrpSpPr>
              <p:cNvPr id="145" name="Group 305"/>
              <p:cNvGrpSpPr>
                <a:grpSpLocks/>
              </p:cNvGrpSpPr>
              <p:nvPr/>
            </p:nvGrpSpPr>
            <p:grpSpPr bwMode="auto">
              <a:xfrm>
                <a:off x="607" y="237"/>
                <a:ext cx="101" cy="41"/>
                <a:chOff x="621" y="238"/>
                <a:chExt cx="278" cy="152"/>
              </a:xfrm>
            </p:grpSpPr>
            <p:sp>
              <p:nvSpPr>
                <p:cNvPr id="147" name="Freeform 306"/>
                <p:cNvSpPr>
                  <a:spLocks/>
                </p:cNvSpPr>
                <p:nvPr/>
              </p:nvSpPr>
              <p:spPr bwMode="auto">
                <a:xfrm>
                  <a:off x="621" y="297"/>
                  <a:ext cx="141" cy="93"/>
                </a:xfrm>
                <a:custGeom>
                  <a:avLst/>
                  <a:gdLst>
                    <a:gd name="T0" fmla="*/ 0 w 141"/>
                    <a:gd name="T1" fmla="*/ 0 h 93"/>
                    <a:gd name="T2" fmla="*/ 11 w 141"/>
                    <a:gd name="T3" fmla="*/ 47 h 93"/>
                    <a:gd name="T4" fmla="*/ 41 w 141"/>
                    <a:gd name="T5" fmla="*/ 86 h 93"/>
                    <a:gd name="T6" fmla="*/ 96 w 141"/>
                    <a:gd name="T7" fmla="*/ 87 h 93"/>
                    <a:gd name="T8" fmla="*/ 129 w 141"/>
                    <a:gd name="T9" fmla="*/ 48 h 93"/>
                    <a:gd name="T10" fmla="*/ 141 w 141"/>
                    <a:gd name="T11" fmla="*/ 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1" h="93">
                      <a:moveTo>
                        <a:pt x="0" y="0"/>
                      </a:moveTo>
                      <a:cubicBezTo>
                        <a:pt x="2" y="16"/>
                        <a:pt x="4" y="33"/>
                        <a:pt x="11" y="47"/>
                      </a:cubicBezTo>
                      <a:cubicBezTo>
                        <a:pt x="18" y="61"/>
                        <a:pt x="27" y="79"/>
                        <a:pt x="41" y="86"/>
                      </a:cubicBezTo>
                      <a:cubicBezTo>
                        <a:pt x="55" y="93"/>
                        <a:pt x="81" y="93"/>
                        <a:pt x="96" y="87"/>
                      </a:cubicBezTo>
                      <a:cubicBezTo>
                        <a:pt x="111" y="81"/>
                        <a:pt x="122" y="61"/>
                        <a:pt x="129" y="48"/>
                      </a:cubicBezTo>
                      <a:cubicBezTo>
                        <a:pt x="136" y="35"/>
                        <a:pt x="139" y="17"/>
                        <a:pt x="141" y="9"/>
                      </a:cubicBezTo>
                    </a:path>
                  </a:pathLst>
                </a:custGeom>
                <a:noFill/>
                <a:ln w="28575" cmpd="sng">
                  <a:solidFill>
                    <a:srgbClr val="9EA31E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48" name="Freeform 307"/>
                <p:cNvSpPr>
                  <a:spLocks/>
                </p:cNvSpPr>
                <p:nvPr/>
              </p:nvSpPr>
              <p:spPr bwMode="auto">
                <a:xfrm rot="10800000">
                  <a:off x="758" y="238"/>
                  <a:ext cx="141" cy="93"/>
                </a:xfrm>
                <a:custGeom>
                  <a:avLst/>
                  <a:gdLst>
                    <a:gd name="T0" fmla="*/ 0 w 141"/>
                    <a:gd name="T1" fmla="*/ 0 h 93"/>
                    <a:gd name="T2" fmla="*/ 11 w 141"/>
                    <a:gd name="T3" fmla="*/ 47 h 93"/>
                    <a:gd name="T4" fmla="*/ 41 w 141"/>
                    <a:gd name="T5" fmla="*/ 86 h 93"/>
                    <a:gd name="T6" fmla="*/ 96 w 141"/>
                    <a:gd name="T7" fmla="*/ 87 h 93"/>
                    <a:gd name="T8" fmla="*/ 129 w 141"/>
                    <a:gd name="T9" fmla="*/ 48 h 93"/>
                    <a:gd name="T10" fmla="*/ 141 w 141"/>
                    <a:gd name="T11" fmla="*/ 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1" h="93">
                      <a:moveTo>
                        <a:pt x="0" y="0"/>
                      </a:moveTo>
                      <a:cubicBezTo>
                        <a:pt x="2" y="16"/>
                        <a:pt x="4" y="33"/>
                        <a:pt x="11" y="47"/>
                      </a:cubicBezTo>
                      <a:cubicBezTo>
                        <a:pt x="18" y="61"/>
                        <a:pt x="27" y="79"/>
                        <a:pt x="41" y="86"/>
                      </a:cubicBezTo>
                      <a:cubicBezTo>
                        <a:pt x="55" y="93"/>
                        <a:pt x="81" y="93"/>
                        <a:pt x="96" y="87"/>
                      </a:cubicBezTo>
                      <a:cubicBezTo>
                        <a:pt x="111" y="81"/>
                        <a:pt x="122" y="61"/>
                        <a:pt x="129" y="48"/>
                      </a:cubicBezTo>
                      <a:cubicBezTo>
                        <a:pt x="136" y="35"/>
                        <a:pt x="139" y="17"/>
                        <a:pt x="141" y="9"/>
                      </a:cubicBezTo>
                    </a:path>
                  </a:pathLst>
                </a:custGeom>
                <a:noFill/>
                <a:ln w="28575" cmpd="sng">
                  <a:solidFill>
                    <a:srgbClr val="9EA31E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sp>
            <p:nvSpPr>
              <p:cNvPr id="146" name="Text Box 308"/>
              <p:cNvSpPr txBox="1">
                <a:spLocks noChangeArrowheads="1"/>
              </p:cNvSpPr>
              <p:nvPr/>
            </p:nvSpPr>
            <p:spPr bwMode="auto">
              <a:xfrm>
                <a:off x="711" y="195"/>
                <a:ext cx="774" cy="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" sz="700">
                    <a:solidFill>
                      <a:srgbClr val="969696"/>
                    </a:solidFill>
                    <a:latin typeface="Meta" charset="0"/>
                  </a:rPr>
                  <a:t>Superficie repoblada al año</a:t>
                </a:r>
              </a:p>
            </p:txBody>
          </p:sp>
        </p:grpSp>
        <p:grpSp>
          <p:nvGrpSpPr>
            <p:cNvPr id="149" name="Group 309"/>
            <p:cNvGrpSpPr>
              <a:grpSpLocks/>
            </p:cNvGrpSpPr>
            <p:nvPr/>
          </p:nvGrpSpPr>
          <p:grpSpPr bwMode="auto">
            <a:xfrm>
              <a:off x="900472" y="2622039"/>
              <a:ext cx="2336800" cy="198437"/>
              <a:chOff x="607" y="311"/>
              <a:chExt cx="1472" cy="125"/>
            </a:xfrm>
          </p:grpSpPr>
          <p:grpSp>
            <p:nvGrpSpPr>
              <p:cNvPr id="150" name="Group 310"/>
              <p:cNvGrpSpPr>
                <a:grpSpLocks/>
              </p:cNvGrpSpPr>
              <p:nvPr/>
            </p:nvGrpSpPr>
            <p:grpSpPr bwMode="auto">
              <a:xfrm>
                <a:off x="607" y="353"/>
                <a:ext cx="101" cy="41"/>
                <a:chOff x="621" y="238"/>
                <a:chExt cx="278" cy="152"/>
              </a:xfrm>
            </p:grpSpPr>
            <p:sp>
              <p:nvSpPr>
                <p:cNvPr id="152" name="Freeform 311"/>
                <p:cNvSpPr>
                  <a:spLocks/>
                </p:cNvSpPr>
                <p:nvPr/>
              </p:nvSpPr>
              <p:spPr bwMode="auto">
                <a:xfrm>
                  <a:off x="621" y="297"/>
                  <a:ext cx="141" cy="93"/>
                </a:xfrm>
                <a:custGeom>
                  <a:avLst/>
                  <a:gdLst>
                    <a:gd name="T0" fmla="*/ 0 w 141"/>
                    <a:gd name="T1" fmla="*/ 0 h 93"/>
                    <a:gd name="T2" fmla="*/ 11 w 141"/>
                    <a:gd name="T3" fmla="*/ 47 h 93"/>
                    <a:gd name="T4" fmla="*/ 41 w 141"/>
                    <a:gd name="T5" fmla="*/ 86 h 93"/>
                    <a:gd name="T6" fmla="*/ 96 w 141"/>
                    <a:gd name="T7" fmla="*/ 87 h 93"/>
                    <a:gd name="T8" fmla="*/ 129 w 141"/>
                    <a:gd name="T9" fmla="*/ 48 h 93"/>
                    <a:gd name="T10" fmla="*/ 141 w 141"/>
                    <a:gd name="T11" fmla="*/ 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1" h="93">
                      <a:moveTo>
                        <a:pt x="0" y="0"/>
                      </a:moveTo>
                      <a:cubicBezTo>
                        <a:pt x="2" y="16"/>
                        <a:pt x="4" y="33"/>
                        <a:pt x="11" y="47"/>
                      </a:cubicBezTo>
                      <a:cubicBezTo>
                        <a:pt x="18" y="61"/>
                        <a:pt x="27" y="79"/>
                        <a:pt x="41" y="86"/>
                      </a:cubicBezTo>
                      <a:cubicBezTo>
                        <a:pt x="55" y="93"/>
                        <a:pt x="81" y="93"/>
                        <a:pt x="96" y="87"/>
                      </a:cubicBezTo>
                      <a:cubicBezTo>
                        <a:pt x="111" y="81"/>
                        <a:pt x="122" y="61"/>
                        <a:pt x="129" y="48"/>
                      </a:cubicBezTo>
                      <a:cubicBezTo>
                        <a:pt x="136" y="35"/>
                        <a:pt x="139" y="17"/>
                        <a:pt x="141" y="9"/>
                      </a:cubicBezTo>
                    </a:path>
                  </a:pathLst>
                </a:custGeom>
                <a:noFill/>
                <a:ln w="28575" cmpd="sng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53" name="Freeform 312"/>
                <p:cNvSpPr>
                  <a:spLocks/>
                </p:cNvSpPr>
                <p:nvPr/>
              </p:nvSpPr>
              <p:spPr bwMode="auto">
                <a:xfrm rot="10800000">
                  <a:off x="758" y="238"/>
                  <a:ext cx="141" cy="93"/>
                </a:xfrm>
                <a:custGeom>
                  <a:avLst/>
                  <a:gdLst>
                    <a:gd name="T0" fmla="*/ 0 w 141"/>
                    <a:gd name="T1" fmla="*/ 0 h 93"/>
                    <a:gd name="T2" fmla="*/ 11 w 141"/>
                    <a:gd name="T3" fmla="*/ 47 h 93"/>
                    <a:gd name="T4" fmla="*/ 41 w 141"/>
                    <a:gd name="T5" fmla="*/ 86 h 93"/>
                    <a:gd name="T6" fmla="*/ 96 w 141"/>
                    <a:gd name="T7" fmla="*/ 87 h 93"/>
                    <a:gd name="T8" fmla="*/ 129 w 141"/>
                    <a:gd name="T9" fmla="*/ 48 h 93"/>
                    <a:gd name="T10" fmla="*/ 141 w 141"/>
                    <a:gd name="T11" fmla="*/ 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1" h="93">
                      <a:moveTo>
                        <a:pt x="0" y="0"/>
                      </a:moveTo>
                      <a:cubicBezTo>
                        <a:pt x="2" y="16"/>
                        <a:pt x="4" y="33"/>
                        <a:pt x="11" y="47"/>
                      </a:cubicBezTo>
                      <a:cubicBezTo>
                        <a:pt x="18" y="61"/>
                        <a:pt x="27" y="79"/>
                        <a:pt x="41" y="86"/>
                      </a:cubicBezTo>
                      <a:cubicBezTo>
                        <a:pt x="55" y="93"/>
                        <a:pt x="81" y="93"/>
                        <a:pt x="96" y="87"/>
                      </a:cubicBezTo>
                      <a:cubicBezTo>
                        <a:pt x="111" y="81"/>
                        <a:pt x="122" y="61"/>
                        <a:pt x="129" y="48"/>
                      </a:cubicBezTo>
                      <a:cubicBezTo>
                        <a:pt x="136" y="35"/>
                        <a:pt x="139" y="17"/>
                        <a:pt x="141" y="9"/>
                      </a:cubicBezTo>
                    </a:path>
                  </a:pathLst>
                </a:custGeom>
                <a:noFill/>
                <a:ln w="28575" cmpd="sng">
                  <a:solidFill>
                    <a:schemeClr val="hlink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sp>
            <p:nvSpPr>
              <p:cNvPr id="151" name="Text Box 313"/>
              <p:cNvSpPr txBox="1">
                <a:spLocks noChangeArrowheads="1"/>
              </p:cNvSpPr>
              <p:nvPr/>
            </p:nvSpPr>
            <p:spPr bwMode="auto">
              <a:xfrm>
                <a:off x="711" y="311"/>
                <a:ext cx="1368" cy="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" sz="700">
                    <a:solidFill>
                      <a:srgbClr val="969696"/>
                    </a:solidFill>
                    <a:latin typeface="Meta" charset="0"/>
                  </a:rPr>
                  <a:t>Ratio superficie repoblada con frondosas / coníferas</a:t>
                </a:r>
              </a:p>
            </p:txBody>
          </p:sp>
        </p:grpSp>
        <p:grpSp>
          <p:nvGrpSpPr>
            <p:cNvPr id="154" name="Group 314"/>
            <p:cNvGrpSpPr>
              <a:grpSpLocks/>
            </p:cNvGrpSpPr>
            <p:nvPr/>
          </p:nvGrpSpPr>
          <p:grpSpPr bwMode="auto">
            <a:xfrm>
              <a:off x="900472" y="2804601"/>
              <a:ext cx="2185987" cy="198438"/>
              <a:chOff x="607" y="419"/>
              <a:chExt cx="1377" cy="125"/>
            </a:xfrm>
          </p:grpSpPr>
          <p:grpSp>
            <p:nvGrpSpPr>
              <p:cNvPr id="155" name="Group 315"/>
              <p:cNvGrpSpPr>
                <a:grpSpLocks/>
              </p:cNvGrpSpPr>
              <p:nvPr/>
            </p:nvGrpSpPr>
            <p:grpSpPr bwMode="auto">
              <a:xfrm>
                <a:off x="607" y="461"/>
                <a:ext cx="101" cy="41"/>
                <a:chOff x="621" y="238"/>
                <a:chExt cx="278" cy="152"/>
              </a:xfrm>
            </p:grpSpPr>
            <p:sp>
              <p:nvSpPr>
                <p:cNvPr id="157" name="Freeform 316"/>
                <p:cNvSpPr>
                  <a:spLocks/>
                </p:cNvSpPr>
                <p:nvPr/>
              </p:nvSpPr>
              <p:spPr bwMode="auto">
                <a:xfrm>
                  <a:off x="621" y="297"/>
                  <a:ext cx="141" cy="93"/>
                </a:xfrm>
                <a:custGeom>
                  <a:avLst/>
                  <a:gdLst>
                    <a:gd name="T0" fmla="*/ 0 w 141"/>
                    <a:gd name="T1" fmla="*/ 0 h 93"/>
                    <a:gd name="T2" fmla="*/ 11 w 141"/>
                    <a:gd name="T3" fmla="*/ 47 h 93"/>
                    <a:gd name="T4" fmla="*/ 41 w 141"/>
                    <a:gd name="T5" fmla="*/ 86 h 93"/>
                    <a:gd name="T6" fmla="*/ 96 w 141"/>
                    <a:gd name="T7" fmla="*/ 87 h 93"/>
                    <a:gd name="T8" fmla="*/ 129 w 141"/>
                    <a:gd name="T9" fmla="*/ 48 h 93"/>
                    <a:gd name="T10" fmla="*/ 141 w 141"/>
                    <a:gd name="T11" fmla="*/ 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1" h="93">
                      <a:moveTo>
                        <a:pt x="0" y="0"/>
                      </a:moveTo>
                      <a:cubicBezTo>
                        <a:pt x="2" y="16"/>
                        <a:pt x="4" y="33"/>
                        <a:pt x="11" y="47"/>
                      </a:cubicBezTo>
                      <a:cubicBezTo>
                        <a:pt x="18" y="61"/>
                        <a:pt x="27" y="79"/>
                        <a:pt x="41" y="86"/>
                      </a:cubicBezTo>
                      <a:cubicBezTo>
                        <a:pt x="55" y="93"/>
                        <a:pt x="81" y="93"/>
                        <a:pt x="96" y="87"/>
                      </a:cubicBezTo>
                      <a:cubicBezTo>
                        <a:pt x="111" y="81"/>
                        <a:pt x="122" y="61"/>
                        <a:pt x="129" y="48"/>
                      </a:cubicBezTo>
                      <a:cubicBezTo>
                        <a:pt x="136" y="35"/>
                        <a:pt x="139" y="17"/>
                        <a:pt x="141" y="9"/>
                      </a:cubicBezTo>
                    </a:path>
                  </a:pathLst>
                </a:custGeom>
                <a:noFill/>
                <a:ln w="28575" cmpd="sng">
                  <a:solidFill>
                    <a:srgbClr val="00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58" name="Freeform 317"/>
                <p:cNvSpPr>
                  <a:spLocks/>
                </p:cNvSpPr>
                <p:nvPr/>
              </p:nvSpPr>
              <p:spPr bwMode="auto">
                <a:xfrm rot="10800000">
                  <a:off x="758" y="238"/>
                  <a:ext cx="141" cy="93"/>
                </a:xfrm>
                <a:custGeom>
                  <a:avLst/>
                  <a:gdLst>
                    <a:gd name="T0" fmla="*/ 0 w 141"/>
                    <a:gd name="T1" fmla="*/ 0 h 93"/>
                    <a:gd name="T2" fmla="*/ 11 w 141"/>
                    <a:gd name="T3" fmla="*/ 47 h 93"/>
                    <a:gd name="T4" fmla="*/ 41 w 141"/>
                    <a:gd name="T5" fmla="*/ 86 h 93"/>
                    <a:gd name="T6" fmla="*/ 96 w 141"/>
                    <a:gd name="T7" fmla="*/ 87 h 93"/>
                    <a:gd name="T8" fmla="*/ 129 w 141"/>
                    <a:gd name="T9" fmla="*/ 48 h 93"/>
                    <a:gd name="T10" fmla="*/ 141 w 141"/>
                    <a:gd name="T11" fmla="*/ 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1" h="93">
                      <a:moveTo>
                        <a:pt x="0" y="0"/>
                      </a:moveTo>
                      <a:cubicBezTo>
                        <a:pt x="2" y="16"/>
                        <a:pt x="4" y="33"/>
                        <a:pt x="11" y="47"/>
                      </a:cubicBezTo>
                      <a:cubicBezTo>
                        <a:pt x="18" y="61"/>
                        <a:pt x="27" y="79"/>
                        <a:pt x="41" y="86"/>
                      </a:cubicBezTo>
                      <a:cubicBezTo>
                        <a:pt x="55" y="93"/>
                        <a:pt x="81" y="93"/>
                        <a:pt x="96" y="87"/>
                      </a:cubicBezTo>
                      <a:cubicBezTo>
                        <a:pt x="111" y="81"/>
                        <a:pt x="122" y="61"/>
                        <a:pt x="129" y="48"/>
                      </a:cubicBezTo>
                      <a:cubicBezTo>
                        <a:pt x="136" y="35"/>
                        <a:pt x="139" y="17"/>
                        <a:pt x="141" y="9"/>
                      </a:cubicBezTo>
                    </a:path>
                  </a:pathLst>
                </a:custGeom>
                <a:noFill/>
                <a:ln w="28575" cmpd="sng">
                  <a:solidFill>
                    <a:srgbClr val="00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sp>
            <p:nvSpPr>
              <p:cNvPr id="156" name="Text Box 318"/>
              <p:cNvSpPr txBox="1">
                <a:spLocks noChangeArrowheads="1"/>
              </p:cNvSpPr>
              <p:nvPr/>
            </p:nvSpPr>
            <p:spPr bwMode="auto">
              <a:xfrm>
                <a:off x="711" y="419"/>
                <a:ext cx="1273" cy="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" sz="700">
                    <a:solidFill>
                      <a:srgbClr val="969696"/>
                    </a:solidFill>
                    <a:latin typeface="Meta" charset="0"/>
                  </a:rPr>
                  <a:t>Densidad media de las repoblaciones (pies / Ha)</a:t>
                </a:r>
              </a:p>
            </p:txBody>
          </p:sp>
        </p:grpSp>
        <p:grpSp>
          <p:nvGrpSpPr>
            <p:cNvPr id="159" name="Group 319"/>
            <p:cNvGrpSpPr>
              <a:grpSpLocks/>
            </p:cNvGrpSpPr>
            <p:nvPr/>
          </p:nvGrpSpPr>
          <p:grpSpPr bwMode="auto">
            <a:xfrm>
              <a:off x="900472" y="2987164"/>
              <a:ext cx="1558925" cy="198437"/>
              <a:chOff x="607" y="568"/>
              <a:chExt cx="982" cy="125"/>
            </a:xfrm>
          </p:grpSpPr>
          <p:grpSp>
            <p:nvGrpSpPr>
              <p:cNvPr id="160" name="Group 320"/>
              <p:cNvGrpSpPr>
                <a:grpSpLocks/>
              </p:cNvGrpSpPr>
              <p:nvPr/>
            </p:nvGrpSpPr>
            <p:grpSpPr bwMode="auto">
              <a:xfrm>
                <a:off x="607" y="610"/>
                <a:ext cx="101" cy="41"/>
                <a:chOff x="621" y="238"/>
                <a:chExt cx="278" cy="152"/>
              </a:xfrm>
            </p:grpSpPr>
            <p:sp>
              <p:nvSpPr>
                <p:cNvPr id="162" name="Freeform 321"/>
                <p:cNvSpPr>
                  <a:spLocks/>
                </p:cNvSpPr>
                <p:nvPr/>
              </p:nvSpPr>
              <p:spPr bwMode="auto">
                <a:xfrm>
                  <a:off x="621" y="297"/>
                  <a:ext cx="141" cy="93"/>
                </a:xfrm>
                <a:custGeom>
                  <a:avLst/>
                  <a:gdLst>
                    <a:gd name="T0" fmla="*/ 0 w 141"/>
                    <a:gd name="T1" fmla="*/ 0 h 93"/>
                    <a:gd name="T2" fmla="*/ 11 w 141"/>
                    <a:gd name="T3" fmla="*/ 47 h 93"/>
                    <a:gd name="T4" fmla="*/ 41 w 141"/>
                    <a:gd name="T5" fmla="*/ 86 h 93"/>
                    <a:gd name="T6" fmla="*/ 96 w 141"/>
                    <a:gd name="T7" fmla="*/ 87 h 93"/>
                    <a:gd name="T8" fmla="*/ 129 w 141"/>
                    <a:gd name="T9" fmla="*/ 48 h 93"/>
                    <a:gd name="T10" fmla="*/ 141 w 141"/>
                    <a:gd name="T11" fmla="*/ 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1" h="93">
                      <a:moveTo>
                        <a:pt x="0" y="0"/>
                      </a:moveTo>
                      <a:cubicBezTo>
                        <a:pt x="2" y="16"/>
                        <a:pt x="4" y="33"/>
                        <a:pt x="11" y="47"/>
                      </a:cubicBezTo>
                      <a:cubicBezTo>
                        <a:pt x="18" y="61"/>
                        <a:pt x="27" y="79"/>
                        <a:pt x="41" y="86"/>
                      </a:cubicBezTo>
                      <a:cubicBezTo>
                        <a:pt x="55" y="93"/>
                        <a:pt x="81" y="93"/>
                        <a:pt x="96" y="87"/>
                      </a:cubicBezTo>
                      <a:cubicBezTo>
                        <a:pt x="111" y="81"/>
                        <a:pt x="122" y="61"/>
                        <a:pt x="129" y="48"/>
                      </a:cubicBezTo>
                      <a:cubicBezTo>
                        <a:pt x="136" y="35"/>
                        <a:pt x="139" y="17"/>
                        <a:pt x="141" y="9"/>
                      </a:cubicBezTo>
                    </a:path>
                  </a:pathLst>
                </a:custGeom>
                <a:noFill/>
                <a:ln w="28575" cmpd="sng">
                  <a:solidFill>
                    <a:srgbClr val="FF66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63" name="Freeform 322"/>
                <p:cNvSpPr>
                  <a:spLocks/>
                </p:cNvSpPr>
                <p:nvPr/>
              </p:nvSpPr>
              <p:spPr bwMode="auto">
                <a:xfrm rot="10800000">
                  <a:off x="758" y="238"/>
                  <a:ext cx="141" cy="93"/>
                </a:xfrm>
                <a:custGeom>
                  <a:avLst/>
                  <a:gdLst>
                    <a:gd name="T0" fmla="*/ 0 w 141"/>
                    <a:gd name="T1" fmla="*/ 0 h 93"/>
                    <a:gd name="T2" fmla="*/ 11 w 141"/>
                    <a:gd name="T3" fmla="*/ 47 h 93"/>
                    <a:gd name="T4" fmla="*/ 41 w 141"/>
                    <a:gd name="T5" fmla="*/ 86 h 93"/>
                    <a:gd name="T6" fmla="*/ 96 w 141"/>
                    <a:gd name="T7" fmla="*/ 87 h 93"/>
                    <a:gd name="T8" fmla="*/ 129 w 141"/>
                    <a:gd name="T9" fmla="*/ 48 h 93"/>
                    <a:gd name="T10" fmla="*/ 141 w 141"/>
                    <a:gd name="T11" fmla="*/ 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1" h="93">
                      <a:moveTo>
                        <a:pt x="0" y="0"/>
                      </a:moveTo>
                      <a:cubicBezTo>
                        <a:pt x="2" y="16"/>
                        <a:pt x="4" y="33"/>
                        <a:pt x="11" y="47"/>
                      </a:cubicBezTo>
                      <a:cubicBezTo>
                        <a:pt x="18" y="61"/>
                        <a:pt x="27" y="79"/>
                        <a:pt x="41" y="86"/>
                      </a:cubicBezTo>
                      <a:cubicBezTo>
                        <a:pt x="55" y="93"/>
                        <a:pt x="81" y="93"/>
                        <a:pt x="96" y="87"/>
                      </a:cubicBezTo>
                      <a:cubicBezTo>
                        <a:pt x="111" y="81"/>
                        <a:pt x="122" y="61"/>
                        <a:pt x="129" y="48"/>
                      </a:cubicBezTo>
                      <a:cubicBezTo>
                        <a:pt x="136" y="35"/>
                        <a:pt x="139" y="17"/>
                        <a:pt x="141" y="9"/>
                      </a:cubicBezTo>
                    </a:path>
                  </a:pathLst>
                </a:custGeom>
                <a:noFill/>
                <a:ln w="28575" cmpd="sng">
                  <a:solidFill>
                    <a:srgbClr val="FF66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sp>
            <p:nvSpPr>
              <p:cNvPr id="161" name="Text Box 323"/>
              <p:cNvSpPr txBox="1">
                <a:spLocks noChangeArrowheads="1"/>
              </p:cNvSpPr>
              <p:nvPr/>
            </p:nvSpPr>
            <p:spPr bwMode="auto">
              <a:xfrm>
                <a:off x="711" y="568"/>
                <a:ext cx="878" cy="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" sz="700">
                    <a:solidFill>
                      <a:srgbClr val="969696"/>
                    </a:solidFill>
                    <a:latin typeface="Meta" charset="0"/>
                  </a:rPr>
                  <a:t>Superficie tratada por año (Has)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2023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Caracterización “impactos”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" name="CuadroTexto 65"/>
          <p:cNvSpPr txBox="1"/>
          <p:nvPr/>
        </p:nvSpPr>
        <p:spPr>
          <a:xfrm>
            <a:off x="131547" y="753346"/>
            <a:ext cx="88197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4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Caracterización de la gestión forestal en Sierra Nevada </a:t>
            </a:r>
            <a:r>
              <a:rPr lang="es-ES" dirty="0" smtClean="0">
                <a:solidFill>
                  <a:srgbClr val="7F7F7F"/>
                </a:solidFill>
                <a:latin typeface="Meta Bold Roman"/>
                <a:cs typeface="Meta Bold Roman"/>
              </a:rPr>
              <a:t>Repoblaciones, tratamientos </a:t>
            </a:r>
            <a:r>
              <a:rPr lang="es-ES" dirty="0" err="1" smtClean="0">
                <a:solidFill>
                  <a:srgbClr val="7F7F7F"/>
                </a:solidFill>
                <a:latin typeface="Meta Bold Roman"/>
                <a:cs typeface="Meta Bold Roman"/>
              </a:rPr>
              <a:t>selvícolas</a:t>
            </a:r>
            <a:r>
              <a:rPr lang="es-ES" dirty="0" smtClean="0">
                <a:solidFill>
                  <a:srgbClr val="7F7F7F"/>
                </a:solidFill>
                <a:latin typeface="Meta Bold Roman"/>
                <a:cs typeface="Meta Bold Roman"/>
              </a:rPr>
              <a:t>, restauración, etc.</a:t>
            </a:r>
            <a:endParaRPr lang="es-ES" sz="2400" dirty="0">
              <a:solidFill>
                <a:srgbClr val="7F7F7F"/>
              </a:solidFill>
              <a:latin typeface="Meta Bold Roman"/>
              <a:cs typeface="Meta Bold Roman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1002864" y="1608755"/>
            <a:ext cx="6660931" cy="5049009"/>
            <a:chOff x="1002864" y="1608755"/>
            <a:chExt cx="6660931" cy="5049009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864" y="1608755"/>
              <a:ext cx="6660931" cy="468168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/>
          </p:nvSpPr>
          <p:spPr>
            <a:xfrm>
              <a:off x="2559711" y="6288432"/>
              <a:ext cx="35472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>
                  <a:solidFill>
                    <a:srgbClr val="7F7F7F"/>
                  </a:solidFill>
                  <a:latin typeface="Meta Bold Roman"/>
                  <a:cs typeface="Meta Bold Roman"/>
                </a:rPr>
                <a:t>http://</a:t>
              </a:r>
              <a:r>
                <a:rPr lang="es-ES" dirty="0" err="1">
                  <a:solidFill>
                    <a:srgbClr val="7F7F7F"/>
                  </a:solidFill>
                  <a:latin typeface="Meta Bold Roman"/>
                  <a:cs typeface="Meta Bold Roman"/>
                </a:rPr>
                <a:t>sl.ugr.es</a:t>
              </a:r>
              <a:r>
                <a:rPr lang="es-ES" dirty="0">
                  <a:solidFill>
                    <a:srgbClr val="7F7F7F"/>
                  </a:solidFill>
                  <a:latin typeface="Meta Bold Roman"/>
                  <a:cs typeface="Meta Bold Roman"/>
                </a:rPr>
                <a:t>/</a:t>
              </a:r>
              <a:r>
                <a:rPr lang="es-ES" dirty="0" err="1">
                  <a:solidFill>
                    <a:srgbClr val="7F7F7F"/>
                  </a:solidFill>
                  <a:latin typeface="Meta Bold Roman"/>
                  <a:cs typeface="Meta Bold Roman"/>
                </a:rPr>
                <a:t>indice_gestion</a:t>
              </a:r>
              <a:endParaRPr lang="es-ES" dirty="0">
                <a:solidFill>
                  <a:srgbClr val="7F7F7F"/>
                </a:solidFill>
                <a:latin typeface="Meta Bold Roman"/>
                <a:cs typeface="Meta Bold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892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/>
          <p:cNvGrpSpPr/>
          <p:nvPr/>
        </p:nvGrpSpPr>
        <p:grpSpPr>
          <a:xfrm>
            <a:off x="2910223" y="2531241"/>
            <a:ext cx="6207504" cy="3853791"/>
            <a:chOff x="3587403" y="2951654"/>
            <a:chExt cx="5530323" cy="3433378"/>
          </a:xfrm>
        </p:grpSpPr>
        <p:pic>
          <p:nvPicPr>
            <p:cNvPr id="5" name="Imagen 4" descr="Captura de pantalla 2014-03-27 a la(s) 15.12.39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403" y="2951654"/>
              <a:ext cx="5530323" cy="3433378"/>
            </a:xfrm>
            <a:prstGeom prst="rect">
              <a:avLst/>
            </a:prstGeom>
          </p:spPr>
        </p:pic>
        <p:sp>
          <p:nvSpPr>
            <p:cNvPr id="7" name="Forma libre 6"/>
            <p:cNvSpPr/>
            <p:nvPr/>
          </p:nvSpPr>
          <p:spPr>
            <a:xfrm>
              <a:off x="3862552" y="2960414"/>
              <a:ext cx="2294758" cy="1856827"/>
            </a:xfrm>
            <a:custGeom>
              <a:avLst/>
              <a:gdLst>
                <a:gd name="connsiteX0" fmla="*/ 411655 w 2294758"/>
                <a:gd name="connsiteY0" fmla="*/ 0 h 1856827"/>
                <a:gd name="connsiteX1" fmla="*/ 1786758 w 2294758"/>
                <a:gd name="connsiteY1" fmla="*/ 78827 h 1856827"/>
                <a:gd name="connsiteX2" fmla="*/ 2294758 w 2294758"/>
                <a:gd name="connsiteY2" fmla="*/ 271517 h 1856827"/>
                <a:gd name="connsiteX3" fmla="*/ 1979448 w 2294758"/>
                <a:gd name="connsiteY3" fmla="*/ 893379 h 1856827"/>
                <a:gd name="connsiteX4" fmla="*/ 1646620 w 2294758"/>
                <a:gd name="connsiteY4" fmla="*/ 1383862 h 1856827"/>
                <a:gd name="connsiteX5" fmla="*/ 1331310 w 2294758"/>
                <a:gd name="connsiteY5" fmla="*/ 1681655 h 1856827"/>
                <a:gd name="connsiteX6" fmla="*/ 770758 w 2294758"/>
                <a:gd name="connsiteY6" fmla="*/ 1856827 h 1856827"/>
                <a:gd name="connsiteX7" fmla="*/ 271517 w 2294758"/>
                <a:gd name="connsiteY7" fmla="*/ 1848069 h 1856827"/>
                <a:gd name="connsiteX8" fmla="*/ 0 w 2294758"/>
                <a:gd name="connsiteY8" fmla="*/ 1471448 h 1856827"/>
                <a:gd name="connsiteX9" fmla="*/ 61310 w 2294758"/>
                <a:gd name="connsiteY9" fmla="*/ 700689 h 1856827"/>
                <a:gd name="connsiteX10" fmla="*/ 26276 w 2294758"/>
                <a:gd name="connsiteY10" fmla="*/ 324069 h 1856827"/>
                <a:gd name="connsiteX11" fmla="*/ 166414 w 2294758"/>
                <a:gd name="connsiteY11" fmla="*/ 78827 h 1856827"/>
                <a:gd name="connsiteX12" fmla="*/ 411655 w 2294758"/>
                <a:gd name="connsiteY12" fmla="*/ 0 h 1856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94758" h="1856827">
                  <a:moveTo>
                    <a:pt x="411655" y="0"/>
                  </a:moveTo>
                  <a:lnTo>
                    <a:pt x="1786758" y="78827"/>
                  </a:lnTo>
                  <a:lnTo>
                    <a:pt x="2294758" y="271517"/>
                  </a:lnTo>
                  <a:lnTo>
                    <a:pt x="1979448" y="893379"/>
                  </a:lnTo>
                  <a:lnTo>
                    <a:pt x="1646620" y="1383862"/>
                  </a:lnTo>
                  <a:lnTo>
                    <a:pt x="1331310" y="1681655"/>
                  </a:lnTo>
                  <a:lnTo>
                    <a:pt x="770758" y="1856827"/>
                  </a:lnTo>
                  <a:lnTo>
                    <a:pt x="271517" y="1848069"/>
                  </a:lnTo>
                  <a:lnTo>
                    <a:pt x="0" y="1471448"/>
                  </a:lnTo>
                  <a:lnTo>
                    <a:pt x="61310" y="700689"/>
                  </a:lnTo>
                  <a:lnTo>
                    <a:pt x="26276" y="324069"/>
                  </a:lnTo>
                  <a:lnTo>
                    <a:pt x="166414" y="78827"/>
                  </a:lnTo>
                  <a:lnTo>
                    <a:pt x="4116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Caracterización “efectos”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" name="CuadroTexto 65"/>
          <p:cNvSpPr txBox="1"/>
          <p:nvPr/>
        </p:nvSpPr>
        <p:spPr>
          <a:xfrm>
            <a:off x="131547" y="753346"/>
            <a:ext cx="88197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4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Inventarios forestales</a:t>
            </a:r>
          </a:p>
          <a:p>
            <a:pPr marL="358775"/>
            <a:r>
              <a:rPr lang="es-ES" dirty="0" smtClean="0">
                <a:solidFill>
                  <a:srgbClr val="7F7F7F"/>
                </a:solidFill>
                <a:latin typeface="Meta Bold Roman"/>
                <a:cs typeface="Meta Bold Roman"/>
              </a:rPr>
              <a:t>Regeneración, diversidad, estructura del bosque, etc.</a:t>
            </a:r>
            <a:endParaRPr lang="es-ES" sz="2400" dirty="0">
              <a:solidFill>
                <a:srgbClr val="7F7F7F"/>
              </a:solidFill>
              <a:latin typeface="Meta Bold Roman"/>
              <a:cs typeface="Meta Bold Roman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92" y="1707932"/>
            <a:ext cx="3588043" cy="338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79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Caracterización “efectos”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" name="CuadroTexto 65"/>
          <p:cNvSpPr txBox="1"/>
          <p:nvPr/>
        </p:nvSpPr>
        <p:spPr>
          <a:xfrm>
            <a:off x="131547" y="753346"/>
            <a:ext cx="88197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4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Inventarios forestales</a:t>
            </a:r>
          </a:p>
          <a:p>
            <a:pPr marL="358775"/>
            <a:r>
              <a:rPr lang="es-ES" dirty="0" smtClean="0">
                <a:solidFill>
                  <a:srgbClr val="7F7F7F"/>
                </a:solidFill>
                <a:latin typeface="Meta Bold Roman"/>
                <a:cs typeface="Meta Bold Roman"/>
              </a:rPr>
              <a:t>Regeneración, diversidad, estructura del bosque, etc.</a:t>
            </a:r>
            <a:endParaRPr lang="es-ES" sz="2400" dirty="0">
              <a:solidFill>
                <a:srgbClr val="7F7F7F"/>
              </a:solidFill>
              <a:latin typeface="Meta Bold Roman"/>
              <a:cs typeface="Meta Bold Roman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12726" y="1905780"/>
            <a:ext cx="8738584" cy="4751984"/>
            <a:chOff x="212726" y="1905780"/>
            <a:chExt cx="8738584" cy="4751984"/>
          </a:xfrm>
        </p:grpSpPr>
        <p:pic>
          <p:nvPicPr>
            <p:cNvPr id="11" name="Imagen 10" descr="Captura de pantalla 2013-04-01 a la(s) 18.17.1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9288" y="1905780"/>
              <a:ext cx="4292022" cy="3887788"/>
            </a:xfrm>
            <a:prstGeom prst="rect">
              <a:avLst/>
            </a:prstGeom>
          </p:spPr>
        </p:pic>
        <p:pic>
          <p:nvPicPr>
            <p:cNvPr id="12" name="Imagen 11" descr="Captura de pantalla 2013-04-01 a la(s) 18.17.07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726" y="2215932"/>
              <a:ext cx="4156648" cy="3354550"/>
            </a:xfrm>
            <a:prstGeom prst="rect">
              <a:avLst/>
            </a:prstGeom>
          </p:spPr>
        </p:pic>
        <p:sp>
          <p:nvSpPr>
            <p:cNvPr id="13" name="Rectángulo 12"/>
            <p:cNvSpPr/>
            <p:nvPr/>
          </p:nvSpPr>
          <p:spPr>
            <a:xfrm>
              <a:off x="2559711" y="6288432"/>
              <a:ext cx="35472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dirty="0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LIDAR vertiente sur Sierra Nevada</a:t>
              </a:r>
              <a:endParaRPr lang="es-ES" dirty="0">
                <a:solidFill>
                  <a:srgbClr val="7F7F7F"/>
                </a:solidFill>
                <a:latin typeface="Meta Bold Roman"/>
                <a:cs typeface="Meta Bold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413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Caracterización “efectos”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" name="CuadroTexto 65"/>
          <p:cNvSpPr txBox="1"/>
          <p:nvPr/>
        </p:nvSpPr>
        <p:spPr>
          <a:xfrm>
            <a:off x="131547" y="753346"/>
            <a:ext cx="88197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4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Protocolos de seguimiento de los efectos de la gestión forestal</a:t>
            </a:r>
          </a:p>
          <a:p>
            <a:pPr marL="358775"/>
            <a:r>
              <a:rPr lang="es-ES" dirty="0" smtClean="0">
                <a:solidFill>
                  <a:srgbClr val="7F7F7F"/>
                </a:solidFill>
                <a:latin typeface="Meta Bold Roman"/>
                <a:cs typeface="Meta Bold Roman"/>
              </a:rPr>
              <a:t>Evaluar el efecto de las actuaciones forestales en pinares, robledales y enebrales</a:t>
            </a:r>
            <a:endParaRPr lang="es-ES" sz="2400" dirty="0">
              <a:solidFill>
                <a:srgbClr val="7F7F7F"/>
              </a:solidFill>
              <a:latin typeface="Meta Bold Roman"/>
              <a:cs typeface="Meta Bold Roman"/>
            </a:endParaRPr>
          </a:p>
        </p:txBody>
      </p:sp>
      <p:grpSp>
        <p:nvGrpSpPr>
          <p:cNvPr id="7" name="Agrupar 6"/>
          <p:cNvGrpSpPr/>
          <p:nvPr/>
        </p:nvGrpSpPr>
        <p:grpSpPr>
          <a:xfrm>
            <a:off x="249963" y="3734236"/>
            <a:ext cx="7562727" cy="3053708"/>
            <a:chOff x="249963" y="3734236"/>
            <a:chExt cx="7562727" cy="3053708"/>
          </a:xfrm>
        </p:grpSpPr>
        <p:pic>
          <p:nvPicPr>
            <p:cNvPr id="3" name="Imagen 2" descr="Captura de pantalla 2014-03-27 a la(s) 15.49.14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963" y="3734236"/>
              <a:ext cx="6334627" cy="3053708"/>
            </a:xfrm>
            <a:prstGeom prst="rect">
              <a:avLst/>
            </a:prstGeom>
          </p:spPr>
        </p:pic>
        <p:sp>
          <p:nvSpPr>
            <p:cNvPr id="13" name="Rectángulo 12"/>
            <p:cNvSpPr/>
            <p:nvPr/>
          </p:nvSpPr>
          <p:spPr>
            <a:xfrm>
              <a:off x="1164897" y="6393540"/>
              <a:ext cx="66477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400" dirty="0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Parcelas de seguimiento de pinares de repoblación</a:t>
              </a:r>
              <a:endParaRPr lang="es-ES" sz="1400" dirty="0">
                <a:solidFill>
                  <a:srgbClr val="7F7F7F"/>
                </a:solidFill>
                <a:latin typeface="Meta Bold Roman"/>
                <a:cs typeface="Meta Bold Roman"/>
              </a:endParaRPr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414" y="1830558"/>
            <a:ext cx="2364625" cy="354022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t="12922" r="3251" b="29167"/>
          <a:stretch/>
        </p:blipFill>
        <p:spPr>
          <a:xfrm>
            <a:off x="574189" y="1935666"/>
            <a:ext cx="5469259" cy="174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40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b="30438"/>
          <a:stretch/>
        </p:blipFill>
        <p:spPr>
          <a:xfrm>
            <a:off x="486271" y="2053946"/>
            <a:ext cx="7744441" cy="2506675"/>
          </a:xfrm>
          <a:prstGeom prst="rect">
            <a:avLst/>
          </a:prstGeom>
        </p:spPr>
      </p:pic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chemeClr val="bg1"/>
                </a:solidFill>
                <a:latin typeface="Meta Bold Roman"/>
                <a:cs typeface="Meta Bold Roman"/>
              </a:rPr>
              <a:t>¿Por </a:t>
            </a:r>
            <a:r>
              <a:rPr lang="es-ES" sz="2800" dirty="0" smtClean="0">
                <a:solidFill>
                  <a:schemeClr val="bg1"/>
                </a:solidFill>
                <a:latin typeface="Meta Bold Roman"/>
                <a:cs typeface="Meta Bold Roman"/>
              </a:rPr>
              <a:t>qué?</a:t>
            </a:r>
            <a:endParaRPr lang="es-ES" sz="2800" dirty="0">
              <a:solidFill>
                <a:schemeClr val="bg1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5004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Caracterización “efectos”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" name="CuadroTexto 65"/>
          <p:cNvSpPr txBox="1"/>
          <p:nvPr/>
        </p:nvSpPr>
        <p:spPr>
          <a:xfrm>
            <a:off x="131547" y="753346"/>
            <a:ext cx="88197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4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Protocolos de seguimiento de los efectos de la gestión forestal</a:t>
            </a:r>
          </a:p>
          <a:p>
            <a:pPr marL="358775"/>
            <a:r>
              <a:rPr lang="es-ES" dirty="0" smtClean="0">
                <a:solidFill>
                  <a:srgbClr val="7F7F7F"/>
                </a:solidFill>
                <a:latin typeface="Meta Bold Roman"/>
                <a:cs typeface="Meta Bold Roman"/>
              </a:rPr>
              <a:t>Evaluar el efecto de las actuaciones forestales en pinares, robledales y enebrales</a:t>
            </a:r>
            <a:endParaRPr lang="es-ES" sz="2400" dirty="0">
              <a:solidFill>
                <a:srgbClr val="7F7F7F"/>
              </a:solidFill>
              <a:latin typeface="Meta Bold Roman"/>
              <a:cs typeface="Meta Bold Roman"/>
            </a:endParaRPr>
          </a:p>
        </p:txBody>
      </p:sp>
      <p:grpSp>
        <p:nvGrpSpPr>
          <p:cNvPr id="15" name="Agrupar 14"/>
          <p:cNvGrpSpPr/>
          <p:nvPr/>
        </p:nvGrpSpPr>
        <p:grpSpPr>
          <a:xfrm>
            <a:off x="386898" y="1693981"/>
            <a:ext cx="8704608" cy="5007336"/>
            <a:chOff x="386898" y="1693981"/>
            <a:chExt cx="8704608" cy="5007336"/>
          </a:xfrm>
        </p:grpSpPr>
        <p:sp>
          <p:nvSpPr>
            <p:cNvPr id="13" name="Rectángulo 12"/>
            <p:cNvSpPr/>
            <p:nvPr/>
          </p:nvSpPr>
          <p:spPr>
            <a:xfrm>
              <a:off x="1164897" y="6393540"/>
              <a:ext cx="66477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400" dirty="0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Parcelas de seguimiento de Quercus, enebrales y zonas quemadas.</a:t>
              </a:r>
              <a:endParaRPr lang="es-ES" sz="1400" dirty="0">
                <a:solidFill>
                  <a:srgbClr val="7F7F7F"/>
                </a:solidFill>
                <a:latin typeface="Meta Bold Roman"/>
                <a:cs typeface="Meta Bold Roman"/>
              </a:endParaRPr>
            </a:p>
          </p:txBody>
        </p:sp>
        <p:pic>
          <p:nvPicPr>
            <p:cNvPr id="4" name="Imagen 3" descr="Captura de pantalla 2014-03-27 a la(s) 15.49.2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8407" y="1693981"/>
              <a:ext cx="4390459" cy="2422746"/>
            </a:xfrm>
            <a:prstGeom prst="rect">
              <a:avLst/>
            </a:prstGeom>
          </p:spPr>
        </p:pic>
        <p:pic>
          <p:nvPicPr>
            <p:cNvPr id="5" name="Imagen 4" descr="Captura de pantalla 2014-03-27 a la(s) 15.49.4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98" y="4068806"/>
              <a:ext cx="4427355" cy="2027200"/>
            </a:xfrm>
            <a:prstGeom prst="rect">
              <a:avLst/>
            </a:prstGeom>
          </p:spPr>
        </p:pic>
        <p:pic>
          <p:nvPicPr>
            <p:cNvPr id="6" name="Imagen 5" descr="Captura de pantalla 2014-03-27 a la(s) 15.51.48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0970" y="4055414"/>
              <a:ext cx="4300536" cy="2311849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0253" y="2040748"/>
              <a:ext cx="1862503" cy="1607206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283" y="2040748"/>
              <a:ext cx="1642254" cy="1607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485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Buscando </a:t>
            </a:r>
            <a:r>
              <a:rPr lang="es-ES" sz="2800" i="1" dirty="0" err="1" smtClean="0">
                <a:solidFill>
                  <a:srgbClr val="FFFFFF"/>
                </a:solidFill>
                <a:latin typeface="Meta Bold Roman"/>
                <a:cs typeface="Meta Bold Roman"/>
              </a:rPr>
              <a:t>legacies</a:t>
            </a:r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 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" name="CuadroTexto 65"/>
          <p:cNvSpPr txBox="1"/>
          <p:nvPr/>
        </p:nvSpPr>
        <p:spPr>
          <a:xfrm>
            <a:off x="732443" y="1900735"/>
            <a:ext cx="339286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¿Qué papel juegan los usos pasados en la regeneración de </a:t>
            </a:r>
            <a:r>
              <a:rPr lang="es-ES" sz="3200" i="1" dirty="0" smtClean="0">
                <a:solidFill>
                  <a:srgbClr val="7F7F7F"/>
                </a:solidFill>
                <a:latin typeface="Meta Bold Roman"/>
                <a:cs typeface="Meta Bold Roman"/>
              </a:rPr>
              <a:t>Quercus </a:t>
            </a:r>
            <a:r>
              <a:rPr lang="es-ES" sz="32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bajo los pinares de repoblación?</a:t>
            </a:r>
          </a:p>
        </p:txBody>
      </p:sp>
      <p:grpSp>
        <p:nvGrpSpPr>
          <p:cNvPr id="3" name="Agrupar 2"/>
          <p:cNvGrpSpPr/>
          <p:nvPr/>
        </p:nvGrpSpPr>
        <p:grpSpPr>
          <a:xfrm>
            <a:off x="928881" y="1029889"/>
            <a:ext cx="7164085" cy="5739375"/>
            <a:chOff x="928881" y="1029889"/>
            <a:chExt cx="7164085" cy="5739375"/>
          </a:xfrm>
        </p:grpSpPr>
        <p:pic>
          <p:nvPicPr>
            <p:cNvPr id="2" name="Imagen 1" descr="Figuras (arrastrado)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4" t="2498" r="31068" b="6242"/>
            <a:stretch/>
          </p:blipFill>
          <p:spPr>
            <a:xfrm>
              <a:off x="4572000" y="1029889"/>
              <a:ext cx="3520966" cy="5547835"/>
            </a:xfrm>
            <a:prstGeom prst="rect">
              <a:avLst/>
            </a:prstGeom>
          </p:spPr>
        </p:pic>
        <p:sp>
          <p:nvSpPr>
            <p:cNvPr id="15" name="CuadroTexto 14"/>
            <p:cNvSpPr txBox="1"/>
            <p:nvPr/>
          </p:nvSpPr>
          <p:spPr>
            <a:xfrm>
              <a:off x="928881" y="6507654"/>
              <a:ext cx="70761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Navarro-González et al. 2013. </a:t>
              </a:r>
              <a:r>
                <a:rPr lang="es-ES" sz="1100" dirty="0" err="1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Ecological</a:t>
              </a:r>
              <a:r>
                <a:rPr lang="es-ES" sz="1100" dirty="0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 </a:t>
              </a:r>
              <a:r>
                <a:rPr lang="es-ES" sz="1100" dirty="0" err="1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Applications</a:t>
              </a:r>
              <a:r>
                <a:rPr lang="es-ES" sz="1100" dirty="0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. 23(</a:t>
              </a:r>
              <a:r>
                <a:rPr lang="es-ES" sz="11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6</a:t>
              </a:r>
              <a:r>
                <a:rPr lang="es-ES" sz="1100" dirty="0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). 1267-1276</a:t>
              </a:r>
              <a:endParaRPr lang="es-ES" sz="1100" dirty="0">
                <a:solidFill>
                  <a:srgbClr val="7F7F7F"/>
                </a:solidFill>
                <a:latin typeface="Meta Bold Roman"/>
                <a:cs typeface="Meta Bold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81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Buscando </a:t>
            </a:r>
            <a:r>
              <a:rPr lang="es-ES" sz="2800" i="1" dirty="0" err="1" smtClean="0">
                <a:solidFill>
                  <a:srgbClr val="FFFFFF"/>
                </a:solidFill>
                <a:latin typeface="Meta Bold Roman"/>
                <a:cs typeface="Meta Bold Roman"/>
              </a:rPr>
              <a:t>legacies</a:t>
            </a:r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 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324237" y="735227"/>
            <a:ext cx="8285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Regeneración </a:t>
            </a:r>
            <a:r>
              <a:rPr lang="es-ES" sz="2000" i="1" dirty="0" smtClean="0">
                <a:solidFill>
                  <a:srgbClr val="7F7F7F"/>
                </a:solidFill>
                <a:latin typeface="Meta Bold Roman"/>
                <a:cs typeface="Meta Bold Roman"/>
              </a:rPr>
              <a:t>Quercus </a:t>
            </a:r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=</a:t>
            </a:r>
          </a:p>
          <a:p>
            <a:pPr algn="ctr"/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 f(Densidad pinar, altitud, radiación, cercanía a fuentes de bellotas, etc.)</a:t>
            </a:r>
          </a:p>
        </p:txBody>
      </p:sp>
      <p:grpSp>
        <p:nvGrpSpPr>
          <p:cNvPr id="6" name="Agrupar 5"/>
          <p:cNvGrpSpPr/>
          <p:nvPr/>
        </p:nvGrpSpPr>
        <p:grpSpPr>
          <a:xfrm>
            <a:off x="928881" y="1624257"/>
            <a:ext cx="7076199" cy="5145007"/>
            <a:chOff x="928881" y="1624257"/>
            <a:chExt cx="7076199" cy="5145007"/>
          </a:xfrm>
        </p:grpSpPr>
        <p:sp>
          <p:nvSpPr>
            <p:cNvPr id="4" name="CuadroTexto 3"/>
            <p:cNvSpPr txBox="1"/>
            <p:nvPr/>
          </p:nvSpPr>
          <p:spPr>
            <a:xfrm>
              <a:off x="928881" y="6507654"/>
              <a:ext cx="70761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Gómez-Aparicio et al. 2009. </a:t>
              </a:r>
              <a:r>
                <a:rPr lang="es-ES" sz="1100" dirty="0" err="1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Ecological</a:t>
              </a:r>
              <a:r>
                <a:rPr lang="es-ES" sz="1100" dirty="0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 </a:t>
              </a:r>
              <a:r>
                <a:rPr lang="es-ES" sz="1100" dirty="0" err="1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Applications</a:t>
              </a:r>
              <a:r>
                <a:rPr lang="es-ES" sz="1100" dirty="0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. 19(8). 2124-2141</a:t>
              </a:r>
              <a:endParaRPr lang="es-ES" sz="1100" dirty="0">
                <a:solidFill>
                  <a:srgbClr val="7F7F7F"/>
                </a:solidFill>
                <a:latin typeface="Meta Bold Roman"/>
                <a:cs typeface="Meta Bold Roman"/>
              </a:endParaRPr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/>
            <a:srcRect b="12823"/>
            <a:stretch/>
          </p:blipFill>
          <p:spPr>
            <a:xfrm>
              <a:off x="1412557" y="1624257"/>
              <a:ext cx="6108847" cy="4763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322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72"/>
          <p:cNvGrpSpPr>
            <a:grpSpLocks/>
          </p:cNvGrpSpPr>
          <p:nvPr/>
        </p:nvGrpSpPr>
        <p:grpSpPr bwMode="auto">
          <a:xfrm>
            <a:off x="700692" y="3164613"/>
            <a:ext cx="7322207" cy="3522011"/>
            <a:chOff x="1021" y="10569"/>
            <a:chExt cx="5896" cy="2836"/>
          </a:xfrm>
        </p:grpSpPr>
        <p:pic>
          <p:nvPicPr>
            <p:cNvPr id="16" name="Picture 68" descr="parcelas_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" y="10569"/>
              <a:ext cx="5896" cy="2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Group 71"/>
            <p:cNvGrpSpPr>
              <a:grpSpLocks/>
            </p:cNvGrpSpPr>
            <p:nvPr/>
          </p:nvGrpSpPr>
          <p:grpSpPr bwMode="auto">
            <a:xfrm>
              <a:off x="4196" y="12780"/>
              <a:ext cx="1270" cy="550"/>
              <a:chOff x="4196" y="12780"/>
              <a:chExt cx="1270" cy="550"/>
            </a:xfrm>
          </p:grpSpPr>
          <p:sp>
            <p:nvSpPr>
              <p:cNvPr id="22" name="Rectangle 70"/>
              <p:cNvSpPr>
                <a:spLocks noChangeArrowheads="1"/>
              </p:cNvSpPr>
              <p:nvPr/>
            </p:nvSpPr>
            <p:spPr bwMode="auto">
              <a:xfrm>
                <a:off x="4196" y="12918"/>
                <a:ext cx="149" cy="2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s-ES" sz="1400"/>
              </a:p>
            </p:txBody>
          </p:sp>
          <p:sp>
            <p:nvSpPr>
              <p:cNvPr id="23" name="Text Box 69"/>
              <p:cNvSpPr txBox="1">
                <a:spLocks noChangeArrowheads="1"/>
              </p:cNvSpPr>
              <p:nvPr/>
            </p:nvSpPr>
            <p:spPr bwMode="auto">
              <a:xfrm>
                <a:off x="4196" y="12780"/>
                <a:ext cx="1270" cy="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defTabSz="4214813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defTabSz="4214813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defTabSz="4214813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defTabSz="4214813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defTabSz="4214813">
                  <a:spcBef>
                    <a:spcPct val="0"/>
                  </a:spcBef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defTabSz="42148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defTabSz="42148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defTabSz="42148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defTabSz="42148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lnSpc>
                    <a:spcPct val="40000"/>
                  </a:lnSpc>
                  <a:spcBef>
                    <a:spcPct val="50000"/>
                  </a:spcBef>
                </a:pPr>
                <a:r>
                  <a:rPr lang="en-US" sz="1200" dirty="0">
                    <a:solidFill>
                      <a:srgbClr val="7F7F7F"/>
                    </a:solidFill>
                    <a:latin typeface="Meta" charset="0"/>
                  </a:rPr>
                  <a:t>National Park</a:t>
                </a:r>
              </a:p>
              <a:p>
                <a:pPr>
                  <a:lnSpc>
                    <a:spcPct val="40000"/>
                  </a:lnSpc>
                  <a:spcBef>
                    <a:spcPct val="50000"/>
                  </a:spcBef>
                </a:pPr>
                <a:r>
                  <a:rPr lang="en-US" sz="1200" dirty="0">
                    <a:solidFill>
                      <a:srgbClr val="7F7F7F"/>
                    </a:solidFill>
                    <a:latin typeface="Meta" charset="0"/>
                  </a:rPr>
                  <a:t>Natural Park</a:t>
                </a:r>
              </a:p>
              <a:p>
                <a:pPr>
                  <a:lnSpc>
                    <a:spcPct val="40000"/>
                  </a:lnSpc>
                  <a:spcBef>
                    <a:spcPct val="50000"/>
                  </a:spcBef>
                </a:pPr>
                <a:r>
                  <a:rPr lang="en-US" sz="1200" dirty="0">
                    <a:solidFill>
                      <a:srgbClr val="7F7F7F"/>
                    </a:solidFill>
                    <a:latin typeface="Meta" charset="0"/>
                  </a:rPr>
                  <a:t>Pine plantations</a:t>
                </a:r>
              </a:p>
              <a:p>
                <a:pPr>
                  <a:lnSpc>
                    <a:spcPct val="40000"/>
                  </a:lnSpc>
                  <a:spcBef>
                    <a:spcPct val="50000"/>
                  </a:spcBef>
                </a:pPr>
                <a:r>
                  <a:rPr lang="en-US" sz="1200" dirty="0">
                    <a:solidFill>
                      <a:srgbClr val="7F7F7F"/>
                    </a:solidFill>
                    <a:latin typeface="Meta" charset="0"/>
                  </a:rPr>
                  <a:t>Inventory plots</a:t>
                </a:r>
              </a:p>
            </p:txBody>
          </p:sp>
        </p:grpSp>
      </p:grpSp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Buscando </a:t>
            </a:r>
            <a:r>
              <a:rPr lang="es-ES" sz="2800" i="1" dirty="0" err="1" smtClean="0">
                <a:solidFill>
                  <a:srgbClr val="FFFFFF"/>
                </a:solidFill>
                <a:latin typeface="Meta Bold Roman"/>
                <a:cs typeface="Meta Bold Roman"/>
              </a:rPr>
              <a:t>legacies</a:t>
            </a:r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 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324237" y="735227"/>
            <a:ext cx="8285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Material y métodos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338095" y="1126680"/>
            <a:ext cx="8604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Variable dependiente: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Regeneración de </a:t>
            </a:r>
            <a:r>
              <a:rPr lang="es-ES" sz="2000" i="1" dirty="0" smtClean="0">
                <a:solidFill>
                  <a:srgbClr val="7F7F7F"/>
                </a:solidFill>
                <a:latin typeface="Meta Bold Roman"/>
                <a:cs typeface="Meta Bold Roman"/>
              </a:rPr>
              <a:t>Quercus </a:t>
            </a:r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bajo pinar a partir de puntos de Inv. Forestal</a:t>
            </a:r>
          </a:p>
          <a:p>
            <a:pPr marL="342900" indent="-342900">
              <a:buFont typeface="Arial"/>
              <a:buChar char="•"/>
            </a:pPr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Variables independientes: 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>
                <a:solidFill>
                  <a:srgbClr val="7F7F7F"/>
                </a:solidFill>
                <a:latin typeface="Meta Bold Roman"/>
                <a:cs typeface="Meta Bold Roman"/>
              </a:rPr>
              <a:t>Uso del suelo en 1956 (bosque, matorral, pasto, cultivo</a:t>
            </a:r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Distancia a encinares en 1956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Densidad del pinar</a:t>
            </a:r>
          </a:p>
        </p:txBody>
      </p:sp>
    </p:spTree>
    <p:extLst>
      <p:ext uri="{BB962C8B-B14F-4D97-AF65-F5344CB8AC3E}">
        <p14:creationId xmlns:p14="http://schemas.microsoft.com/office/powerpoint/2010/main" val="225246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Buscando </a:t>
            </a:r>
            <a:r>
              <a:rPr lang="es-ES" sz="2800" i="1" dirty="0" err="1" smtClean="0">
                <a:solidFill>
                  <a:srgbClr val="FFFFFF"/>
                </a:solidFill>
                <a:latin typeface="Meta Bold Roman"/>
                <a:cs typeface="Meta Bold Roman"/>
              </a:rPr>
              <a:t>legacies</a:t>
            </a:r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 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324237" y="735227"/>
            <a:ext cx="8285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Material y métodos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338095" y="1126680"/>
            <a:ext cx="8604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Variable dependiente: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Regeneración de </a:t>
            </a:r>
            <a:r>
              <a:rPr lang="es-ES" sz="2000" i="1" dirty="0" smtClean="0">
                <a:solidFill>
                  <a:srgbClr val="7F7F7F"/>
                </a:solidFill>
                <a:latin typeface="Meta Bold Roman"/>
                <a:cs typeface="Meta Bold Roman"/>
              </a:rPr>
              <a:t>Quercus </a:t>
            </a:r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bajo pinar a partir de puntos de Inv. Forestal</a:t>
            </a:r>
          </a:p>
          <a:p>
            <a:pPr marL="342900" indent="-342900">
              <a:buFont typeface="Arial"/>
              <a:buChar char="•"/>
            </a:pPr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Variables independientes: 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Uso del suelo en 1956 (bosque, matorral, pasto, cultivo)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Distancia a encinares en 1956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Densidad del pinar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4223"/>
          <a:stretch/>
        </p:blipFill>
        <p:spPr>
          <a:xfrm>
            <a:off x="175341" y="3391333"/>
            <a:ext cx="8586930" cy="205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97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Buscando </a:t>
            </a:r>
            <a:r>
              <a:rPr lang="es-ES" sz="2800" i="1" dirty="0" err="1" smtClean="0">
                <a:solidFill>
                  <a:srgbClr val="FFFFFF"/>
                </a:solidFill>
                <a:latin typeface="Meta Bold Roman"/>
                <a:cs typeface="Meta Bold Roman"/>
              </a:rPr>
              <a:t>legacies</a:t>
            </a:r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 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324237" y="735227"/>
            <a:ext cx="8285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Análisis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338095" y="1293101"/>
            <a:ext cx="8604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Evaluamos a escala de punto de muestreo el efecto de los usos pasados, la densidad y la distancia a fuentes de semillas sobre la regeneración de encina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03" y="2313410"/>
            <a:ext cx="8250621" cy="303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69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Buscando </a:t>
            </a:r>
            <a:r>
              <a:rPr lang="es-ES" sz="2800" i="1" dirty="0" err="1" smtClean="0">
                <a:solidFill>
                  <a:srgbClr val="FFFFFF"/>
                </a:solidFill>
                <a:latin typeface="Meta Bold Roman"/>
                <a:cs typeface="Meta Bold Roman"/>
              </a:rPr>
              <a:t>legacies</a:t>
            </a:r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 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324237" y="735227"/>
            <a:ext cx="8285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Resultados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338095" y="1293101"/>
            <a:ext cx="8604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Los usos del suelo en el pasado pesan más que las demás </a:t>
            </a:r>
            <a:r>
              <a:rPr lang="es-ES" sz="2000" dirty="0" err="1" smtClean="0">
                <a:solidFill>
                  <a:srgbClr val="7F7F7F"/>
                </a:solidFill>
                <a:latin typeface="Meta Bold Roman"/>
                <a:cs typeface="Meta Bold Roman"/>
              </a:rPr>
              <a:t>covariables</a:t>
            </a:r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. Además hay un gradiente de importancia entre los distintos niveles del factor uso del suelo en 1956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9151"/>
            <a:ext cx="9144000" cy="350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4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Buscando </a:t>
            </a:r>
            <a:r>
              <a:rPr lang="es-ES" sz="2800" i="1" dirty="0" err="1" smtClean="0">
                <a:solidFill>
                  <a:srgbClr val="FFFFFF"/>
                </a:solidFill>
                <a:latin typeface="Meta Bold Roman"/>
                <a:cs typeface="Meta Bold Roman"/>
              </a:rPr>
              <a:t>legacies</a:t>
            </a:r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 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324237" y="735227"/>
            <a:ext cx="8285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Discusión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106" y="3989088"/>
            <a:ext cx="2804032" cy="261620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014" y="3976599"/>
            <a:ext cx="2817448" cy="26564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143" y="1002580"/>
            <a:ext cx="2777199" cy="27034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315" y="989721"/>
            <a:ext cx="2817448" cy="268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4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Buscando </a:t>
            </a:r>
            <a:r>
              <a:rPr lang="es-ES" sz="2800" i="1" dirty="0" err="1" smtClean="0">
                <a:solidFill>
                  <a:srgbClr val="FFFFFF"/>
                </a:solidFill>
                <a:latin typeface="Meta Bold Roman"/>
                <a:cs typeface="Meta Bold Roman"/>
              </a:rPr>
              <a:t>legacies</a:t>
            </a:r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 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324237" y="735227"/>
            <a:ext cx="8285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Implicaciones para la gestión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4" y="1349905"/>
            <a:ext cx="8233103" cy="500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6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Buscando </a:t>
            </a:r>
            <a:r>
              <a:rPr lang="es-ES" sz="2800" i="1" dirty="0" err="1" smtClean="0">
                <a:solidFill>
                  <a:srgbClr val="FFFFFF"/>
                </a:solidFill>
                <a:latin typeface="Meta Bold Roman"/>
                <a:cs typeface="Meta Bold Roman"/>
              </a:rPr>
              <a:t>legacies</a:t>
            </a:r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 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324237" y="844467"/>
            <a:ext cx="8285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¿Y mañana?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683568" y="2249439"/>
            <a:ext cx="82854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Buscar </a:t>
            </a:r>
            <a:r>
              <a:rPr lang="es-ES" sz="2000" i="1" dirty="0" err="1" smtClean="0">
                <a:solidFill>
                  <a:srgbClr val="7F7F7F"/>
                </a:solidFill>
                <a:latin typeface="Meta Bold Roman"/>
                <a:cs typeface="Meta Bold Roman"/>
              </a:rPr>
              <a:t>legacies</a:t>
            </a:r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 a escala de Andalucía. Trayectorias de cambio de uso del suelo desde 1956 hasta la actualidad.</a:t>
            </a:r>
          </a:p>
          <a:p>
            <a:pPr marL="342900" indent="-342900">
              <a:buFont typeface="Arial"/>
              <a:buChar char="•"/>
            </a:pPr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Buscar </a:t>
            </a:r>
            <a:r>
              <a:rPr lang="es-ES" sz="2000" i="1" dirty="0" err="1" smtClean="0">
                <a:solidFill>
                  <a:srgbClr val="7F7F7F"/>
                </a:solidFill>
                <a:latin typeface="Meta Bold Roman"/>
                <a:cs typeface="Meta Bold Roman"/>
              </a:rPr>
              <a:t>legacies</a:t>
            </a:r>
            <a:r>
              <a:rPr lang="es-ES" sz="2000" i="1" dirty="0" smtClean="0">
                <a:solidFill>
                  <a:srgbClr val="7F7F7F"/>
                </a:solidFill>
                <a:latin typeface="Meta Bold Roman"/>
                <a:cs typeface="Meta Bold Roman"/>
              </a:rPr>
              <a:t> </a:t>
            </a:r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a escala de ecosistema en Sierra Nevada (Robledal de </a:t>
            </a:r>
            <a:r>
              <a:rPr lang="es-ES" sz="2000" dirty="0" err="1" smtClean="0">
                <a:solidFill>
                  <a:srgbClr val="7F7F7F"/>
                </a:solidFill>
                <a:latin typeface="Meta Bold Roman"/>
                <a:cs typeface="Meta Bold Roman"/>
              </a:rPr>
              <a:t>Cáñar</a:t>
            </a:r>
            <a:r>
              <a:rPr lang="es-ES" sz="20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) ampliando el rango temporal.</a:t>
            </a:r>
          </a:p>
        </p:txBody>
      </p:sp>
    </p:spTree>
    <p:extLst>
      <p:ext uri="{BB962C8B-B14F-4D97-AF65-F5344CB8AC3E}">
        <p14:creationId xmlns:p14="http://schemas.microsoft.com/office/powerpoint/2010/main" val="31689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chemeClr val="bg1"/>
                </a:solidFill>
                <a:latin typeface="Meta Bold Roman"/>
                <a:cs typeface="Meta Bold Roman"/>
              </a:rPr>
              <a:t>Antecedentes</a:t>
            </a:r>
            <a:endParaRPr lang="es-ES" sz="2800" dirty="0">
              <a:solidFill>
                <a:schemeClr val="bg1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pic>
        <p:nvPicPr>
          <p:cNvPr id="2" name="Imagen 1" descr="Captura de pantalla 2014-03-26 a la(s) 13.10.3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2" b="21064"/>
          <a:stretch/>
        </p:blipFill>
        <p:spPr>
          <a:xfrm>
            <a:off x="1627277" y="2803271"/>
            <a:ext cx="5388581" cy="274606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77969" y="1150049"/>
            <a:ext cx="765384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err="1" smtClean="0">
                <a:solidFill>
                  <a:schemeClr val="bg1">
                    <a:lumMod val="50000"/>
                  </a:schemeClr>
                </a:solidFill>
                <a:latin typeface="Meta Bold Roman"/>
                <a:cs typeface="Meta Bold Roman"/>
              </a:rPr>
              <a:t>Legacies</a:t>
            </a:r>
            <a:r>
              <a:rPr lang="es-ES" sz="2400" dirty="0" smtClean="0">
                <a:solidFill>
                  <a:schemeClr val="bg1">
                    <a:lumMod val="50000"/>
                  </a:schemeClr>
                </a:solidFill>
                <a:latin typeface="Meta Bold Roman"/>
                <a:cs typeface="Meta Bold Roman"/>
              </a:rPr>
              <a:t>: Memoria de un sistema ecológico en relación a efectos pasados (bien naturales o provocados por la actividad humana)</a:t>
            </a:r>
            <a:endParaRPr lang="es-ES" sz="2400" dirty="0">
              <a:solidFill>
                <a:schemeClr val="bg1">
                  <a:lumMod val="50000"/>
                </a:schemeClr>
              </a:solidFill>
              <a:latin typeface="Meta Bold Roman"/>
              <a:cs typeface="Meta Bold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731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Antecedentes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777969" y="1150049"/>
            <a:ext cx="765384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i="1" dirty="0" err="1" smtClean="0">
                <a:solidFill>
                  <a:srgbClr val="7F7F7F"/>
                </a:solidFill>
                <a:latin typeface="Meta Bold Roman"/>
                <a:cs typeface="Meta Bold Roman"/>
              </a:rPr>
              <a:t>Extinction</a:t>
            </a:r>
            <a:r>
              <a:rPr lang="es-ES" sz="2400" b="1" i="1" dirty="0" smtClean="0">
                <a:solidFill>
                  <a:srgbClr val="7F7F7F"/>
                </a:solidFill>
                <a:latin typeface="Meta Bold Roman"/>
                <a:cs typeface="Meta Bold Roman"/>
              </a:rPr>
              <a:t> </a:t>
            </a:r>
            <a:r>
              <a:rPr lang="es-ES" sz="2400" b="1" i="1" dirty="0" err="1" smtClean="0">
                <a:solidFill>
                  <a:srgbClr val="7F7F7F"/>
                </a:solidFill>
                <a:latin typeface="Meta Bold Roman"/>
                <a:cs typeface="Meta Bold Roman"/>
              </a:rPr>
              <a:t>debt</a:t>
            </a:r>
            <a:r>
              <a:rPr lang="es-ES" sz="2400" b="1" i="1" dirty="0" smtClean="0">
                <a:solidFill>
                  <a:srgbClr val="7F7F7F"/>
                </a:solidFill>
                <a:latin typeface="Meta Bold Roman"/>
                <a:cs typeface="Meta Bold Roman"/>
              </a:rPr>
              <a:t> and </a:t>
            </a:r>
            <a:r>
              <a:rPr lang="es-ES" sz="2400" b="1" i="1" dirty="0" err="1" smtClean="0">
                <a:solidFill>
                  <a:srgbClr val="7F7F7F"/>
                </a:solidFill>
                <a:latin typeface="Meta Bold Roman"/>
                <a:cs typeface="Meta Bold Roman"/>
              </a:rPr>
              <a:t>immigration</a:t>
            </a:r>
            <a:r>
              <a:rPr lang="es-ES" sz="2400" b="1" i="1" dirty="0" smtClean="0">
                <a:solidFill>
                  <a:srgbClr val="7F7F7F"/>
                </a:solidFill>
                <a:latin typeface="Meta Bold Roman"/>
                <a:cs typeface="Meta Bold Roman"/>
              </a:rPr>
              <a:t> </a:t>
            </a:r>
            <a:r>
              <a:rPr lang="es-ES" sz="2400" b="1" i="1" dirty="0" err="1" smtClean="0">
                <a:solidFill>
                  <a:srgbClr val="7F7F7F"/>
                </a:solidFill>
                <a:latin typeface="Meta Bold Roman"/>
                <a:cs typeface="Meta Bold Roman"/>
              </a:rPr>
              <a:t>credit</a:t>
            </a:r>
            <a:r>
              <a:rPr lang="es-ES" sz="24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: Retrasos en la extinción e inmigración de especies como consecuencia de un cambio ambiental considerable.</a:t>
            </a:r>
            <a:endParaRPr lang="es-ES" sz="2400" dirty="0">
              <a:solidFill>
                <a:srgbClr val="7F7F7F"/>
              </a:solidFill>
              <a:latin typeface="Meta Bold Roman"/>
              <a:cs typeface="Meta Bold Roman"/>
            </a:endParaRPr>
          </a:p>
        </p:txBody>
      </p:sp>
      <p:pic>
        <p:nvPicPr>
          <p:cNvPr id="3" name="Imagen 2" descr="Captura de pantalla 2014-03-26 a la(s) 22.20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93" y="3031325"/>
            <a:ext cx="7405010" cy="31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3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Antecedentes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3" name="Agrupar 2"/>
          <p:cNvGrpSpPr/>
          <p:nvPr/>
        </p:nvGrpSpPr>
        <p:grpSpPr>
          <a:xfrm>
            <a:off x="539175" y="1869377"/>
            <a:ext cx="8501628" cy="1212486"/>
            <a:chOff x="539175" y="1869377"/>
            <a:chExt cx="8501628" cy="1212486"/>
          </a:xfrm>
        </p:grpSpPr>
        <p:sp>
          <p:nvSpPr>
            <p:cNvPr id="4" name="CuadroTexto 3"/>
            <p:cNvSpPr txBox="1"/>
            <p:nvPr/>
          </p:nvSpPr>
          <p:spPr>
            <a:xfrm>
              <a:off x="539176" y="1869377"/>
              <a:ext cx="45404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4000" dirty="0" err="1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Y</a:t>
              </a:r>
              <a:r>
                <a:rPr lang="es-ES" sz="4000" baseline="-25000" dirty="0" err="1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t</a:t>
              </a:r>
              <a:r>
                <a:rPr lang="es-ES" sz="4000" baseline="-25000" dirty="0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=hoy</a:t>
              </a:r>
              <a:r>
                <a:rPr lang="es-ES" sz="4000" dirty="0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 = f(</a:t>
              </a:r>
              <a:r>
                <a:rPr lang="es-ES" sz="4000" dirty="0" err="1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x</a:t>
              </a:r>
              <a:r>
                <a:rPr lang="es-ES" sz="4000" baseline="-25000" dirty="0" err="1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t</a:t>
              </a:r>
              <a:r>
                <a:rPr lang="es-ES" sz="4000" baseline="-25000" dirty="0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=hoy</a:t>
              </a:r>
              <a:r>
                <a:rPr lang="es-ES" sz="4000" dirty="0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 </a:t>
              </a:r>
              <a:r>
                <a:rPr lang="es-ES" sz="40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) </a:t>
              </a:r>
            </a:p>
          </p:txBody>
        </p:sp>
        <p:sp>
          <p:nvSpPr>
            <p:cNvPr id="2" name="CuadroTexto 1"/>
            <p:cNvSpPr txBox="1"/>
            <p:nvPr/>
          </p:nvSpPr>
          <p:spPr>
            <a:xfrm>
              <a:off x="539175" y="2712531"/>
              <a:ext cx="8501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solidFill>
                    <a:srgbClr val="7F7F7F"/>
                  </a:solidFill>
                  <a:latin typeface="Calibri"/>
                  <a:cs typeface="Calibri"/>
                </a:rPr>
                <a:t>Una variable dependiente Y cambia en función de una serie de condiciones ambientales X</a:t>
              </a:r>
              <a:endParaRPr lang="es-ES" dirty="0">
                <a:solidFill>
                  <a:srgbClr val="7F7F7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5" name="Agrupar 4"/>
          <p:cNvGrpSpPr/>
          <p:nvPr/>
        </p:nvGrpSpPr>
        <p:grpSpPr>
          <a:xfrm>
            <a:off x="539176" y="3505020"/>
            <a:ext cx="8501627" cy="1545496"/>
            <a:chOff x="539176" y="3505020"/>
            <a:chExt cx="8501627" cy="1545496"/>
          </a:xfrm>
        </p:grpSpPr>
        <p:sp>
          <p:nvSpPr>
            <p:cNvPr id="10" name="CuadroTexto 9"/>
            <p:cNvSpPr txBox="1"/>
            <p:nvPr/>
          </p:nvSpPr>
          <p:spPr>
            <a:xfrm>
              <a:off x="539176" y="4404185"/>
              <a:ext cx="8501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solidFill>
                    <a:srgbClr val="7F7F7F"/>
                  </a:solidFill>
                  <a:latin typeface="Calibri"/>
                  <a:cs typeface="Calibri"/>
                </a:rPr>
                <a:t>Una variable dependiente Y varía en función del valor de las condiciones ambientales X en el presente y en el pasado</a:t>
              </a:r>
              <a:endParaRPr lang="es-ES" dirty="0">
                <a:solidFill>
                  <a:srgbClr val="7F7F7F"/>
                </a:solidFill>
                <a:latin typeface="Calibri"/>
                <a:cs typeface="Calibri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539176" y="3505020"/>
              <a:ext cx="61879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4000" dirty="0" err="1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Y</a:t>
              </a:r>
              <a:r>
                <a:rPr lang="es-ES" sz="4000" baseline="-25000" dirty="0" err="1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t</a:t>
              </a:r>
              <a:r>
                <a:rPr lang="es-ES" sz="4000" baseline="-25000" dirty="0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=hoy</a:t>
              </a:r>
              <a:r>
                <a:rPr lang="es-ES" sz="4000" dirty="0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 = f(</a:t>
              </a:r>
              <a:r>
                <a:rPr lang="es-ES" sz="4000" dirty="0" err="1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x</a:t>
              </a:r>
              <a:r>
                <a:rPr lang="es-ES" sz="4000" baseline="-25000" dirty="0" err="1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t</a:t>
              </a:r>
              <a:r>
                <a:rPr lang="es-ES" sz="4000" baseline="-25000" dirty="0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=hoy</a:t>
              </a:r>
              <a:r>
                <a:rPr lang="es-ES" sz="4000" dirty="0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 , </a:t>
              </a:r>
              <a:r>
                <a:rPr lang="es-ES" sz="4000" dirty="0" err="1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x</a:t>
              </a:r>
              <a:r>
                <a:rPr lang="es-ES" sz="4000" baseline="-25000" dirty="0" err="1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t</a:t>
              </a:r>
              <a:r>
                <a:rPr lang="es-ES" sz="4000" baseline="-25000" dirty="0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=pasado</a:t>
              </a:r>
              <a:r>
                <a:rPr lang="es-ES" sz="4000" dirty="0" smtClean="0">
                  <a:solidFill>
                    <a:srgbClr val="7F7F7F"/>
                  </a:solidFill>
                  <a:latin typeface="Meta Bold Roman"/>
                  <a:cs typeface="Meta Bold Roman"/>
                </a:rPr>
                <a:t>) </a:t>
              </a:r>
              <a:endParaRPr lang="es-ES" sz="4000" dirty="0">
                <a:solidFill>
                  <a:srgbClr val="7F7F7F"/>
                </a:solidFill>
                <a:latin typeface="Meta Bold Roman"/>
                <a:cs typeface="Meta Bold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4992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grupar 49"/>
          <p:cNvGrpSpPr/>
          <p:nvPr/>
        </p:nvGrpSpPr>
        <p:grpSpPr>
          <a:xfrm>
            <a:off x="5999454" y="776489"/>
            <a:ext cx="1590392" cy="889506"/>
            <a:chOff x="4067577" y="925270"/>
            <a:chExt cx="1590392" cy="889506"/>
          </a:xfrm>
        </p:grpSpPr>
        <p:sp>
          <p:nvSpPr>
            <p:cNvPr id="41" name="Elipse 40"/>
            <p:cNvSpPr/>
            <p:nvPr/>
          </p:nvSpPr>
          <p:spPr>
            <a:xfrm>
              <a:off x="4759449" y="17427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4067577" y="925270"/>
              <a:ext cx="159039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Glaciaciones vs. </a:t>
              </a:r>
              <a:r>
                <a:rPr lang="es-E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</a:t>
              </a:r>
              <a:r>
                <a:rPr lang="es-E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istrib</a:t>
              </a:r>
              <a:r>
                <a:rPr lang="es-E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 </a:t>
              </a:r>
              <a:r>
                <a:rPr lang="es-ES" sz="14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biodiv</a:t>
              </a:r>
              <a:endParaRPr lang="es-E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43" name="Conector recto 42"/>
            <p:cNvCxnSpPr/>
            <p:nvPr/>
          </p:nvCxnSpPr>
          <p:spPr>
            <a:xfrm>
              <a:off x="4788024" y="1412776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Antecedentes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46" name="Agrupar 45"/>
          <p:cNvGrpSpPr/>
          <p:nvPr/>
        </p:nvGrpSpPr>
        <p:grpSpPr>
          <a:xfrm>
            <a:off x="1986537" y="4515314"/>
            <a:ext cx="1074932" cy="849253"/>
            <a:chOff x="307134" y="4956805"/>
            <a:chExt cx="1074932" cy="849253"/>
          </a:xfrm>
        </p:grpSpPr>
        <p:sp>
          <p:nvSpPr>
            <p:cNvPr id="14" name="Elipse 13"/>
            <p:cNvSpPr/>
            <p:nvPr/>
          </p:nvSpPr>
          <p:spPr>
            <a:xfrm>
              <a:off x="808596" y="5734050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307134" y="4956805"/>
              <a:ext cx="10749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Luz vs. fotosíntesis</a:t>
              </a:r>
              <a:endParaRPr lang="es-E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24" name="Conector recto 23"/>
            <p:cNvCxnSpPr>
              <a:stCxn id="17" idx="2"/>
            </p:cNvCxnSpPr>
            <p:nvPr/>
          </p:nvCxnSpPr>
          <p:spPr>
            <a:xfrm>
              <a:off x="844600" y="5480025"/>
              <a:ext cx="0" cy="25402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Agrupar 48"/>
          <p:cNvGrpSpPr/>
          <p:nvPr/>
        </p:nvGrpSpPr>
        <p:grpSpPr>
          <a:xfrm>
            <a:off x="4982718" y="1129051"/>
            <a:ext cx="1590392" cy="889506"/>
            <a:chOff x="3338592" y="1605816"/>
            <a:chExt cx="1590392" cy="889506"/>
          </a:xfrm>
        </p:grpSpPr>
        <p:sp>
          <p:nvSpPr>
            <p:cNvPr id="38" name="Elipse 37"/>
            <p:cNvSpPr/>
            <p:nvPr/>
          </p:nvSpPr>
          <p:spPr>
            <a:xfrm>
              <a:off x="4030464" y="242331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3338592" y="1605816"/>
              <a:ext cx="1590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Sedimentos antiguos en lagos</a:t>
              </a:r>
              <a:endParaRPr lang="es-E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40" name="Conector recto 39"/>
            <p:cNvCxnSpPr/>
            <p:nvPr/>
          </p:nvCxnSpPr>
          <p:spPr>
            <a:xfrm>
              <a:off x="4059039" y="2093322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Agrupar 53"/>
          <p:cNvGrpSpPr/>
          <p:nvPr/>
        </p:nvGrpSpPr>
        <p:grpSpPr>
          <a:xfrm>
            <a:off x="147535" y="5851092"/>
            <a:ext cx="8997443" cy="1030814"/>
            <a:chOff x="147535" y="5851092"/>
            <a:chExt cx="8997443" cy="1030814"/>
          </a:xfrm>
        </p:grpSpPr>
        <p:sp>
          <p:nvSpPr>
            <p:cNvPr id="51" name="Rectángulo 50"/>
            <p:cNvSpPr/>
            <p:nvPr/>
          </p:nvSpPr>
          <p:spPr>
            <a:xfrm>
              <a:off x="147535" y="6374075"/>
              <a:ext cx="899744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900" dirty="0" err="1"/>
                <a:t>Daryl</a:t>
              </a:r>
              <a:r>
                <a:rPr lang="es-ES_tradnl" sz="900" dirty="0"/>
                <a:t> L. Moorhead, Peter T. Doran, Andrew G. </a:t>
              </a:r>
              <a:r>
                <a:rPr lang="es-ES_tradnl" sz="900" dirty="0" err="1"/>
                <a:t>Fountain</a:t>
              </a:r>
              <a:r>
                <a:rPr lang="es-ES_tradnl" sz="900" dirty="0"/>
                <a:t>, W. Berry </a:t>
              </a:r>
              <a:r>
                <a:rPr lang="es-ES_tradnl" sz="900" dirty="0" err="1"/>
                <a:t>Lyons</a:t>
              </a:r>
              <a:r>
                <a:rPr lang="es-ES_tradnl" sz="900" dirty="0"/>
                <a:t>, Diane M. </a:t>
              </a:r>
              <a:r>
                <a:rPr lang="es-ES_tradnl" sz="900" dirty="0" err="1"/>
                <a:t>McKnight</a:t>
              </a:r>
              <a:r>
                <a:rPr lang="es-ES_tradnl" sz="900" dirty="0"/>
                <a:t>, John C. </a:t>
              </a:r>
              <a:r>
                <a:rPr lang="es-ES_tradnl" sz="900" dirty="0" err="1"/>
                <a:t>Priscu</a:t>
              </a:r>
              <a:r>
                <a:rPr lang="es-ES_tradnl" sz="900" dirty="0"/>
                <a:t>, Ross A. Virginia, D. H. W. (1999). </a:t>
              </a:r>
              <a:r>
                <a:rPr lang="es-ES_tradnl" sz="900" dirty="0" err="1"/>
                <a:t>Ecological</a:t>
              </a:r>
              <a:r>
                <a:rPr lang="es-ES_tradnl" sz="900" dirty="0"/>
                <a:t> </a:t>
              </a:r>
              <a:r>
                <a:rPr lang="es-ES_tradnl" sz="900" dirty="0" err="1"/>
                <a:t>Legacies</a:t>
              </a:r>
              <a:r>
                <a:rPr lang="es-ES_tradnl" sz="900" dirty="0"/>
                <a:t>: </a:t>
              </a:r>
              <a:r>
                <a:rPr lang="es-ES_tradnl" sz="900" dirty="0" err="1"/>
                <a:t>Impacts</a:t>
              </a:r>
              <a:r>
                <a:rPr lang="es-ES_tradnl" sz="900" dirty="0"/>
                <a:t> </a:t>
              </a:r>
              <a:r>
                <a:rPr lang="es-ES_tradnl" sz="900" dirty="0" err="1"/>
                <a:t>on</a:t>
              </a:r>
              <a:r>
                <a:rPr lang="es-ES_tradnl" sz="900" dirty="0"/>
                <a:t> </a:t>
              </a:r>
              <a:r>
                <a:rPr lang="es-ES_tradnl" sz="900" dirty="0" err="1"/>
                <a:t>Ecosystems</a:t>
              </a:r>
              <a:r>
                <a:rPr lang="es-ES_tradnl" sz="900" dirty="0"/>
                <a:t> of </a:t>
              </a:r>
              <a:r>
                <a:rPr lang="es-ES_tradnl" sz="900" dirty="0" err="1"/>
                <a:t>the</a:t>
              </a:r>
              <a:r>
                <a:rPr lang="es-ES_tradnl" sz="900" dirty="0"/>
                <a:t> </a:t>
              </a:r>
              <a:r>
                <a:rPr lang="es-ES_tradnl" sz="900" dirty="0" err="1"/>
                <a:t>McMurdo</a:t>
              </a:r>
              <a:r>
                <a:rPr lang="es-ES_tradnl" sz="900" dirty="0"/>
                <a:t> </a:t>
              </a:r>
              <a:r>
                <a:rPr lang="es-ES_tradnl" sz="900" dirty="0" err="1"/>
                <a:t>Dry</a:t>
              </a:r>
              <a:r>
                <a:rPr lang="es-ES_tradnl" sz="900" dirty="0"/>
                <a:t> </a:t>
              </a:r>
              <a:r>
                <a:rPr lang="es-ES_tradnl" sz="900" dirty="0" err="1"/>
                <a:t>Valleys</a:t>
              </a:r>
              <a:r>
                <a:rPr lang="es-ES_tradnl" sz="900" dirty="0"/>
                <a:t>. </a:t>
              </a:r>
              <a:r>
                <a:rPr lang="es-ES_tradnl" sz="900" i="1" dirty="0" err="1"/>
                <a:t>BioScience</a:t>
              </a:r>
              <a:r>
                <a:rPr lang="es-ES_tradnl" sz="900" dirty="0"/>
                <a:t>. </a:t>
              </a:r>
              <a:r>
                <a:rPr lang="es-ES_tradnl" sz="900" dirty="0" err="1"/>
                <a:t>Retrieved</a:t>
              </a:r>
              <a:r>
                <a:rPr lang="es-ES_tradnl" sz="900" dirty="0"/>
                <a:t> </a:t>
              </a:r>
              <a:r>
                <a:rPr lang="es-ES_tradnl" sz="900" dirty="0" smtClean="0"/>
                <a:t>Foster, D., </a:t>
              </a:r>
              <a:r>
                <a:rPr lang="es-ES_tradnl" sz="900" dirty="0" err="1" smtClean="0"/>
                <a:t>Swanson</a:t>
              </a:r>
              <a:r>
                <a:rPr lang="es-ES_tradnl" sz="900" dirty="0" smtClean="0"/>
                <a:t>, </a:t>
              </a:r>
            </a:p>
            <a:p>
              <a:endParaRPr lang="es-ES_tradnl" sz="900" dirty="0"/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147536" y="5851092"/>
              <a:ext cx="89244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900" dirty="0" smtClean="0"/>
                <a:t>Sala, O. E., </a:t>
              </a:r>
              <a:r>
                <a:rPr lang="es-ES_tradnl" sz="900" dirty="0" err="1" smtClean="0"/>
                <a:t>Gherardi</a:t>
              </a:r>
              <a:r>
                <a:rPr lang="es-ES_tradnl" sz="900" dirty="0" smtClean="0"/>
                <a:t>, L. a, </a:t>
              </a:r>
              <a:r>
                <a:rPr lang="es-ES_tradnl" sz="900" dirty="0" err="1" smtClean="0"/>
                <a:t>Reichmann</a:t>
              </a:r>
              <a:r>
                <a:rPr lang="es-ES_tradnl" sz="900" dirty="0" smtClean="0"/>
                <a:t>, L., </a:t>
              </a:r>
              <a:r>
                <a:rPr lang="es-ES_tradnl" sz="900" dirty="0" err="1" smtClean="0"/>
                <a:t>Jobbágy</a:t>
              </a:r>
              <a:r>
                <a:rPr lang="es-ES_tradnl" sz="900" dirty="0" smtClean="0"/>
                <a:t>, E., &amp; </a:t>
              </a:r>
              <a:r>
                <a:rPr lang="es-ES_tradnl" sz="900" dirty="0" err="1" smtClean="0"/>
                <a:t>Peters</a:t>
              </a:r>
              <a:r>
                <a:rPr lang="es-ES_tradnl" sz="900" dirty="0" smtClean="0"/>
                <a:t>, D. (2012). </a:t>
              </a:r>
              <a:r>
                <a:rPr lang="es-ES_tradnl" sz="900" dirty="0" err="1" smtClean="0"/>
                <a:t>Legacies</a:t>
              </a:r>
              <a:r>
                <a:rPr lang="es-ES_tradnl" sz="900" dirty="0" smtClean="0"/>
                <a:t> of </a:t>
              </a:r>
              <a:r>
                <a:rPr lang="es-ES_tradnl" sz="900" dirty="0" err="1" smtClean="0"/>
                <a:t>precipitation</a:t>
              </a:r>
              <a:r>
                <a:rPr lang="es-ES_tradnl" sz="900" dirty="0" smtClean="0"/>
                <a:t> </a:t>
              </a:r>
              <a:r>
                <a:rPr lang="es-ES_tradnl" sz="900" dirty="0" err="1" smtClean="0"/>
                <a:t>fluctuations</a:t>
              </a:r>
              <a:r>
                <a:rPr lang="es-ES_tradnl" sz="900" dirty="0" smtClean="0"/>
                <a:t> </a:t>
              </a:r>
              <a:r>
                <a:rPr lang="es-ES_tradnl" sz="900" dirty="0" err="1" smtClean="0"/>
                <a:t>on</a:t>
              </a:r>
              <a:r>
                <a:rPr lang="es-ES_tradnl" sz="900" dirty="0" smtClean="0"/>
                <a:t> </a:t>
              </a:r>
              <a:r>
                <a:rPr lang="es-ES_tradnl" sz="900" dirty="0" err="1" smtClean="0"/>
                <a:t>primary</a:t>
              </a:r>
              <a:r>
                <a:rPr lang="es-ES_tradnl" sz="900" dirty="0" smtClean="0"/>
                <a:t> </a:t>
              </a:r>
              <a:r>
                <a:rPr lang="es-ES_tradnl" sz="900" dirty="0" err="1" smtClean="0"/>
                <a:t>production</a:t>
              </a:r>
              <a:r>
                <a:rPr lang="es-ES_tradnl" sz="900" dirty="0" smtClean="0"/>
                <a:t>: </a:t>
              </a:r>
              <a:r>
                <a:rPr lang="es-ES_tradnl" sz="900" dirty="0" err="1" smtClean="0"/>
                <a:t>theory</a:t>
              </a:r>
              <a:r>
                <a:rPr lang="es-ES_tradnl" sz="900" dirty="0" smtClean="0"/>
                <a:t> and data </a:t>
              </a:r>
              <a:r>
                <a:rPr lang="es-ES_tradnl" sz="900" dirty="0" err="1" smtClean="0"/>
                <a:t>synthesis</a:t>
              </a:r>
              <a:r>
                <a:rPr lang="es-ES_tradnl" sz="900" dirty="0" smtClean="0"/>
                <a:t>. </a:t>
              </a:r>
              <a:r>
                <a:rPr lang="es-ES_tradnl" sz="900" i="1" dirty="0" err="1" smtClean="0"/>
                <a:t>Philosophical</a:t>
              </a:r>
              <a:r>
                <a:rPr lang="es-ES_tradnl" sz="900" i="1" dirty="0" smtClean="0"/>
                <a:t> </a:t>
              </a:r>
              <a:r>
                <a:rPr lang="es-ES_tradnl" sz="900" i="1" dirty="0" err="1" smtClean="0"/>
                <a:t>Transactions</a:t>
              </a:r>
              <a:r>
                <a:rPr lang="es-ES_tradnl" sz="900" i="1" dirty="0" smtClean="0"/>
                <a:t> of </a:t>
              </a:r>
              <a:r>
                <a:rPr lang="es-ES_tradnl" sz="900" i="1" dirty="0" err="1" smtClean="0"/>
                <a:t>the</a:t>
              </a:r>
              <a:r>
                <a:rPr lang="es-ES_tradnl" sz="900" i="1" dirty="0" smtClean="0"/>
                <a:t> Royal </a:t>
              </a:r>
              <a:r>
                <a:rPr lang="es-ES_tradnl" sz="900" i="1" dirty="0" err="1" smtClean="0"/>
                <a:t>Society</a:t>
              </a:r>
              <a:r>
                <a:rPr lang="es-ES_tradnl" sz="900" i="1" dirty="0" smtClean="0"/>
                <a:t> of London. Series B, </a:t>
              </a:r>
              <a:r>
                <a:rPr lang="es-ES_tradnl" sz="900" i="1" dirty="0" err="1" smtClean="0"/>
                <a:t>Biological</a:t>
              </a:r>
              <a:r>
                <a:rPr lang="es-ES_tradnl" sz="900" i="1" dirty="0" smtClean="0"/>
                <a:t> </a:t>
              </a:r>
              <a:r>
                <a:rPr lang="es-ES_tradnl" sz="900" i="1" dirty="0" err="1" smtClean="0"/>
                <a:t>Sciences</a:t>
              </a:r>
              <a:r>
                <a:rPr lang="es-ES_tradnl" sz="900" dirty="0" smtClean="0"/>
                <a:t>, </a:t>
              </a:r>
              <a:r>
                <a:rPr lang="es-ES_tradnl" sz="900" i="1" dirty="0" smtClean="0"/>
                <a:t>367</a:t>
              </a:r>
              <a:r>
                <a:rPr lang="es-ES_tradnl" sz="900" dirty="0" smtClean="0"/>
                <a:t>(1606), 3135–44. doi:10.1098/rstb.2011.0347</a:t>
              </a:r>
            </a:p>
          </p:txBody>
        </p:sp>
        <p:sp>
          <p:nvSpPr>
            <p:cNvPr id="53" name="Rectángulo 52"/>
            <p:cNvSpPr/>
            <p:nvPr/>
          </p:nvSpPr>
          <p:spPr>
            <a:xfrm>
              <a:off x="147535" y="6173543"/>
              <a:ext cx="874913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s-ES_tradnl" sz="900" dirty="0">
                  <a:solidFill>
                    <a:prstClr val="black"/>
                  </a:solidFill>
                </a:rPr>
                <a:t>F., </a:t>
              </a:r>
              <a:r>
                <a:rPr lang="es-ES_tradnl" sz="900" dirty="0" err="1">
                  <a:solidFill>
                    <a:prstClr val="black"/>
                  </a:solidFill>
                </a:rPr>
                <a:t>Aber</a:t>
              </a:r>
              <a:r>
                <a:rPr lang="es-ES_tradnl" sz="900" dirty="0">
                  <a:solidFill>
                    <a:prstClr val="black"/>
                  </a:solidFill>
                </a:rPr>
                <a:t>, J., </a:t>
              </a:r>
              <a:r>
                <a:rPr lang="es-ES_tradnl" sz="900" dirty="0" err="1">
                  <a:solidFill>
                    <a:prstClr val="black"/>
                  </a:solidFill>
                </a:rPr>
                <a:t>Burke</a:t>
              </a:r>
              <a:r>
                <a:rPr lang="es-ES_tradnl" sz="900" dirty="0">
                  <a:solidFill>
                    <a:prstClr val="black"/>
                  </a:solidFill>
                </a:rPr>
                <a:t>, I., &amp; </a:t>
              </a:r>
              <a:r>
                <a:rPr lang="es-ES_tradnl" sz="900" dirty="0" err="1">
                  <a:solidFill>
                    <a:prstClr val="black"/>
                  </a:solidFill>
                </a:rPr>
                <a:t>Brokaw</a:t>
              </a:r>
              <a:r>
                <a:rPr lang="es-ES_tradnl" sz="900" dirty="0">
                  <a:solidFill>
                    <a:prstClr val="black"/>
                  </a:solidFill>
                </a:rPr>
                <a:t>, N. (2003). </a:t>
              </a:r>
              <a:r>
                <a:rPr lang="es-ES_tradnl" sz="900" dirty="0" err="1">
                  <a:solidFill>
                    <a:prstClr val="black"/>
                  </a:solidFill>
                </a:rPr>
                <a:t>The</a:t>
              </a:r>
              <a:r>
                <a:rPr lang="es-ES_tradnl" sz="900" dirty="0">
                  <a:solidFill>
                    <a:prstClr val="black"/>
                  </a:solidFill>
                </a:rPr>
                <a:t> </a:t>
              </a:r>
              <a:r>
                <a:rPr lang="es-ES_tradnl" sz="900" dirty="0" err="1">
                  <a:solidFill>
                    <a:prstClr val="black"/>
                  </a:solidFill>
                </a:rPr>
                <a:t>importance</a:t>
              </a:r>
              <a:r>
                <a:rPr lang="es-ES_tradnl" sz="900" dirty="0">
                  <a:solidFill>
                    <a:prstClr val="black"/>
                  </a:solidFill>
                </a:rPr>
                <a:t> of </a:t>
              </a:r>
              <a:r>
                <a:rPr lang="es-ES_tradnl" sz="900" dirty="0" err="1">
                  <a:solidFill>
                    <a:prstClr val="black"/>
                  </a:solidFill>
                </a:rPr>
                <a:t>land</a:t>
              </a:r>
              <a:r>
                <a:rPr lang="es-ES_tradnl" sz="900" dirty="0">
                  <a:solidFill>
                    <a:prstClr val="black"/>
                  </a:solidFill>
                </a:rPr>
                <a:t>-use </a:t>
              </a:r>
              <a:r>
                <a:rPr lang="es-ES_tradnl" sz="900" dirty="0" err="1">
                  <a:solidFill>
                    <a:prstClr val="black"/>
                  </a:solidFill>
                </a:rPr>
                <a:t>legacies</a:t>
              </a:r>
              <a:r>
                <a:rPr lang="es-ES_tradnl" sz="900" dirty="0">
                  <a:solidFill>
                    <a:prstClr val="black"/>
                  </a:solidFill>
                </a:rPr>
                <a:t> </a:t>
              </a:r>
              <a:r>
                <a:rPr lang="es-ES_tradnl" sz="900" dirty="0" err="1">
                  <a:solidFill>
                    <a:prstClr val="black"/>
                  </a:solidFill>
                </a:rPr>
                <a:t>to</a:t>
              </a:r>
              <a:r>
                <a:rPr lang="es-ES_tradnl" sz="900" dirty="0">
                  <a:solidFill>
                    <a:prstClr val="black"/>
                  </a:solidFill>
                </a:rPr>
                <a:t> </a:t>
              </a:r>
              <a:r>
                <a:rPr lang="es-ES_tradnl" sz="900" dirty="0" err="1">
                  <a:solidFill>
                    <a:prstClr val="black"/>
                  </a:solidFill>
                </a:rPr>
                <a:t>ecology</a:t>
              </a:r>
              <a:r>
                <a:rPr lang="es-ES_tradnl" sz="900" dirty="0">
                  <a:solidFill>
                    <a:prstClr val="black"/>
                  </a:solidFill>
                </a:rPr>
                <a:t> and </a:t>
              </a:r>
              <a:r>
                <a:rPr lang="es-ES_tradnl" sz="900" dirty="0" err="1">
                  <a:solidFill>
                    <a:prstClr val="black"/>
                  </a:solidFill>
                </a:rPr>
                <a:t>conservation</a:t>
              </a:r>
              <a:r>
                <a:rPr lang="es-ES_tradnl" sz="900" dirty="0">
                  <a:solidFill>
                    <a:prstClr val="black"/>
                  </a:solidFill>
                </a:rPr>
                <a:t>. </a:t>
              </a:r>
              <a:r>
                <a:rPr lang="es-ES_tradnl" sz="900" i="1" dirty="0" err="1" smtClean="0">
                  <a:solidFill>
                    <a:prstClr val="black"/>
                  </a:solidFill>
                </a:rPr>
                <a:t>BioS</a:t>
              </a:r>
              <a:endParaRPr lang="es-ES_tradnl" sz="9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Agrupar 46"/>
          <p:cNvGrpSpPr/>
          <p:nvPr/>
        </p:nvGrpSpPr>
        <p:grpSpPr>
          <a:xfrm>
            <a:off x="2541019" y="3662102"/>
            <a:ext cx="1282144" cy="889506"/>
            <a:chOff x="861616" y="4103593"/>
            <a:chExt cx="1282144" cy="889506"/>
          </a:xfrm>
        </p:grpSpPr>
        <p:sp>
          <p:nvSpPr>
            <p:cNvPr id="27" name="Elipse 26"/>
            <p:cNvSpPr/>
            <p:nvPr/>
          </p:nvSpPr>
          <p:spPr>
            <a:xfrm>
              <a:off x="1502688" y="4921091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9" name="Conector recto 28"/>
            <p:cNvCxnSpPr/>
            <p:nvPr/>
          </p:nvCxnSpPr>
          <p:spPr>
            <a:xfrm>
              <a:off x="1531263" y="4591099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uadroTexto 27"/>
            <p:cNvSpPr txBox="1"/>
            <p:nvPr/>
          </p:nvSpPr>
          <p:spPr>
            <a:xfrm>
              <a:off x="861616" y="4103593"/>
              <a:ext cx="1282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Lluvia vs. Producción 1ª</a:t>
              </a:r>
              <a:endParaRPr lang="es-E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3" name="Agrupar 62"/>
          <p:cNvGrpSpPr/>
          <p:nvPr/>
        </p:nvGrpSpPr>
        <p:grpSpPr>
          <a:xfrm>
            <a:off x="2040842" y="3128964"/>
            <a:ext cx="5251919" cy="892358"/>
            <a:chOff x="266370" y="3128964"/>
            <a:chExt cx="5251919" cy="892358"/>
          </a:xfrm>
        </p:grpSpPr>
        <p:grpSp>
          <p:nvGrpSpPr>
            <p:cNvPr id="44" name="Agrupar 43"/>
            <p:cNvGrpSpPr/>
            <p:nvPr/>
          </p:nvGrpSpPr>
          <p:grpSpPr>
            <a:xfrm>
              <a:off x="266370" y="3128964"/>
              <a:ext cx="5210314" cy="307777"/>
              <a:chOff x="361439" y="3570455"/>
              <a:chExt cx="5210314" cy="307777"/>
            </a:xfrm>
          </p:grpSpPr>
          <p:cxnSp>
            <p:nvCxnSpPr>
              <p:cNvPr id="12" name="Conector recto 11"/>
              <p:cNvCxnSpPr/>
              <p:nvPr/>
            </p:nvCxnSpPr>
            <p:spPr>
              <a:xfrm flipH="1">
                <a:off x="597615" y="3747228"/>
                <a:ext cx="4758759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CuadroTexto 6"/>
              <p:cNvSpPr txBox="1"/>
              <p:nvPr/>
            </p:nvSpPr>
            <p:spPr>
              <a:xfrm>
                <a:off x="4637295" y="3570455"/>
                <a:ext cx="934458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1400" dirty="0" smtClean="0">
                    <a:solidFill>
                      <a:srgbClr val="7F7F7F"/>
                    </a:solidFill>
                  </a:rPr>
                  <a:t>1000 años</a:t>
                </a:r>
                <a:endParaRPr lang="es-ES" sz="14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361439" y="3570455"/>
                <a:ext cx="605630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1400" dirty="0" smtClean="0">
                    <a:solidFill>
                      <a:srgbClr val="7F7F7F"/>
                    </a:solidFill>
                  </a:rPr>
                  <a:t>1 </a:t>
                </a:r>
                <a:r>
                  <a:rPr lang="es-ES" sz="1400" dirty="0" err="1" smtClean="0">
                    <a:solidFill>
                      <a:srgbClr val="7F7F7F"/>
                    </a:solidFill>
                  </a:rPr>
                  <a:t>seg</a:t>
                </a:r>
                <a:r>
                  <a:rPr lang="es-ES" sz="1400" dirty="0" smtClean="0">
                    <a:solidFill>
                      <a:srgbClr val="7F7F7F"/>
                    </a:solidFill>
                  </a:rPr>
                  <a:t>.</a:t>
                </a:r>
                <a:endParaRPr lang="es-ES" sz="1400" dirty="0">
                  <a:solidFill>
                    <a:srgbClr val="7F7F7F"/>
                  </a:solidFill>
                </a:endParaRPr>
              </a:p>
            </p:txBody>
          </p:sp>
        </p:grpSp>
        <p:sp>
          <p:nvSpPr>
            <p:cNvPr id="58" name="CuadroTexto 57"/>
            <p:cNvSpPr txBox="1"/>
            <p:nvPr/>
          </p:nvSpPr>
          <p:spPr>
            <a:xfrm>
              <a:off x="4469375" y="3590435"/>
              <a:ext cx="104891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>
                  <a:solidFill>
                    <a:schemeClr val="bg1">
                      <a:lumMod val="50000"/>
                    </a:schemeClr>
                  </a:solidFill>
                </a:rPr>
                <a:t>Tiempo desde el “impacto”</a:t>
              </a:r>
              <a:endParaRPr lang="es-E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9" name="Forma libre 58"/>
            <p:cNvSpPr/>
            <p:nvPr/>
          </p:nvSpPr>
          <p:spPr>
            <a:xfrm>
              <a:off x="3972910" y="3327585"/>
              <a:ext cx="534397" cy="493847"/>
            </a:xfrm>
            <a:custGeom>
              <a:avLst/>
              <a:gdLst>
                <a:gd name="connsiteX0" fmla="*/ 534397 w 534397"/>
                <a:gd name="connsiteY0" fmla="*/ 493847 h 493847"/>
                <a:gd name="connsiteX1" fmla="*/ 181631 w 534397"/>
                <a:gd name="connsiteY1" fmla="*/ 376264 h 493847"/>
                <a:gd name="connsiteX2" fmla="*/ 17006 w 534397"/>
                <a:gd name="connsiteY2" fmla="*/ 94066 h 493847"/>
                <a:gd name="connsiteX3" fmla="*/ 5248 w 534397"/>
                <a:gd name="connsiteY3" fmla="*/ 0 h 49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397" h="493847">
                  <a:moveTo>
                    <a:pt x="534397" y="493847"/>
                  </a:moveTo>
                  <a:cubicBezTo>
                    <a:pt x="401130" y="468370"/>
                    <a:pt x="267863" y="442894"/>
                    <a:pt x="181631" y="376264"/>
                  </a:cubicBezTo>
                  <a:cubicBezTo>
                    <a:pt x="95399" y="309634"/>
                    <a:pt x="46403" y="156777"/>
                    <a:pt x="17006" y="94066"/>
                  </a:cubicBezTo>
                  <a:cubicBezTo>
                    <a:pt x="-12391" y="31355"/>
                    <a:pt x="5248" y="0"/>
                    <a:pt x="5248" y="0"/>
                  </a:cubicBezTo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64" name="Agrupar 63"/>
          <p:cNvGrpSpPr/>
          <p:nvPr/>
        </p:nvGrpSpPr>
        <p:grpSpPr>
          <a:xfrm>
            <a:off x="3109872" y="824497"/>
            <a:ext cx="2040317" cy="4878169"/>
            <a:chOff x="1335400" y="824497"/>
            <a:chExt cx="2040317" cy="4878169"/>
          </a:xfrm>
        </p:grpSpPr>
        <p:grpSp>
          <p:nvGrpSpPr>
            <p:cNvPr id="62" name="Agrupar 61"/>
            <p:cNvGrpSpPr/>
            <p:nvPr/>
          </p:nvGrpSpPr>
          <p:grpSpPr>
            <a:xfrm>
              <a:off x="1778803" y="824497"/>
              <a:ext cx="1596914" cy="4878169"/>
              <a:chOff x="1778803" y="824497"/>
              <a:chExt cx="1596914" cy="4878169"/>
            </a:xfrm>
          </p:grpSpPr>
          <p:grpSp>
            <p:nvGrpSpPr>
              <p:cNvPr id="45" name="Agrupar 44"/>
              <p:cNvGrpSpPr/>
              <p:nvPr/>
            </p:nvGrpSpPr>
            <p:grpSpPr>
              <a:xfrm>
                <a:off x="2181635" y="824497"/>
                <a:ext cx="1194082" cy="4878169"/>
                <a:chOff x="2276704" y="1265988"/>
                <a:chExt cx="1194082" cy="4878169"/>
              </a:xfrm>
            </p:grpSpPr>
            <p:cxnSp>
              <p:nvCxnSpPr>
                <p:cNvPr id="5" name="Conector recto 4"/>
                <p:cNvCxnSpPr/>
                <p:nvPr/>
              </p:nvCxnSpPr>
              <p:spPr>
                <a:xfrm>
                  <a:off x="2862304" y="1510336"/>
                  <a:ext cx="0" cy="457676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CuadroTexto 14"/>
                <p:cNvSpPr txBox="1"/>
                <p:nvPr/>
              </p:nvSpPr>
              <p:spPr>
                <a:xfrm>
                  <a:off x="2276704" y="5620937"/>
                  <a:ext cx="1194082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 smtClean="0">
                      <a:solidFill>
                        <a:srgbClr val="7F7F7F"/>
                      </a:solidFill>
                    </a:rPr>
                    <a:t>Local (individuo)</a:t>
                  </a:r>
                  <a:endParaRPr lang="es-ES" sz="1400" dirty="0">
                    <a:solidFill>
                      <a:srgbClr val="7F7F7F"/>
                    </a:solidFill>
                  </a:endParaRPr>
                </a:p>
              </p:txBody>
            </p:sp>
            <p:sp>
              <p:nvSpPr>
                <p:cNvPr id="16" name="CuadroTexto 15"/>
                <p:cNvSpPr txBox="1"/>
                <p:nvPr/>
              </p:nvSpPr>
              <p:spPr>
                <a:xfrm>
                  <a:off x="2276704" y="1265988"/>
                  <a:ext cx="1194082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 smtClean="0">
                      <a:solidFill>
                        <a:srgbClr val="7F7F7F"/>
                      </a:solidFill>
                    </a:rPr>
                    <a:t>Global (ecosistema)</a:t>
                  </a:r>
                  <a:endParaRPr lang="es-ES" sz="1400" dirty="0">
                    <a:solidFill>
                      <a:srgbClr val="7F7F7F"/>
                    </a:solidFill>
                  </a:endParaRPr>
                </a:p>
              </p:txBody>
            </p:sp>
          </p:grpSp>
          <p:sp>
            <p:nvSpPr>
              <p:cNvPr id="61" name="Forma libre 60"/>
              <p:cNvSpPr/>
              <p:nvPr/>
            </p:nvSpPr>
            <p:spPr>
              <a:xfrm>
                <a:off x="1778803" y="1362772"/>
                <a:ext cx="950450" cy="731564"/>
              </a:xfrm>
              <a:custGeom>
                <a:avLst/>
                <a:gdLst>
                  <a:gd name="connsiteX0" fmla="*/ 21498 w 950450"/>
                  <a:gd name="connsiteY0" fmla="*/ 0 h 731564"/>
                  <a:gd name="connsiteX1" fmla="*/ 21498 w 950450"/>
                  <a:gd name="connsiteY1" fmla="*/ 435055 h 731564"/>
                  <a:gd name="connsiteX2" fmla="*/ 244917 w 950450"/>
                  <a:gd name="connsiteY2" fmla="*/ 658462 h 731564"/>
                  <a:gd name="connsiteX3" fmla="*/ 774066 w 950450"/>
                  <a:gd name="connsiteY3" fmla="*/ 729011 h 731564"/>
                  <a:gd name="connsiteX4" fmla="*/ 950450 w 950450"/>
                  <a:gd name="connsiteY4" fmla="*/ 717253 h 73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450" h="731564">
                    <a:moveTo>
                      <a:pt x="21498" y="0"/>
                    </a:moveTo>
                    <a:cubicBezTo>
                      <a:pt x="2880" y="162655"/>
                      <a:pt x="-15738" y="325311"/>
                      <a:pt x="21498" y="435055"/>
                    </a:cubicBezTo>
                    <a:cubicBezTo>
                      <a:pt x="58734" y="544799"/>
                      <a:pt x="119489" y="609469"/>
                      <a:pt x="244917" y="658462"/>
                    </a:cubicBezTo>
                    <a:cubicBezTo>
                      <a:pt x="370345" y="707455"/>
                      <a:pt x="656477" y="719213"/>
                      <a:pt x="774066" y="729011"/>
                    </a:cubicBezTo>
                    <a:cubicBezTo>
                      <a:pt x="891655" y="738809"/>
                      <a:pt x="950450" y="717253"/>
                      <a:pt x="950450" y="717253"/>
                    </a:cubicBezTo>
                  </a:path>
                </a:pathLst>
              </a:custGeom>
              <a:ln>
                <a:solidFill>
                  <a:schemeClr val="bg1">
                    <a:lumMod val="50000"/>
                  </a:schemeClr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60" name="CuadroTexto 59"/>
            <p:cNvSpPr txBox="1"/>
            <p:nvPr/>
          </p:nvSpPr>
          <p:spPr>
            <a:xfrm>
              <a:off x="1335400" y="1335413"/>
              <a:ext cx="104891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 smtClean="0">
                  <a:solidFill>
                    <a:schemeClr val="bg1">
                      <a:lumMod val="50000"/>
                    </a:schemeClr>
                  </a:solidFill>
                </a:rPr>
                <a:t>Escala del “efecto”</a:t>
              </a:r>
              <a:endParaRPr lang="es-ES" sz="11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8" name="Agrupar 47"/>
          <p:cNvGrpSpPr/>
          <p:nvPr/>
        </p:nvGrpSpPr>
        <p:grpSpPr>
          <a:xfrm>
            <a:off x="4132691" y="2298797"/>
            <a:ext cx="1590392" cy="889506"/>
            <a:chOff x="2453288" y="2740288"/>
            <a:chExt cx="1590392" cy="889506"/>
          </a:xfrm>
        </p:grpSpPr>
        <p:sp>
          <p:nvSpPr>
            <p:cNvPr id="35" name="Elipse 34"/>
            <p:cNvSpPr/>
            <p:nvPr/>
          </p:nvSpPr>
          <p:spPr>
            <a:xfrm>
              <a:off x="3124840" y="3557786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37" name="Conector recto 36"/>
            <p:cNvCxnSpPr/>
            <p:nvPr/>
          </p:nvCxnSpPr>
          <p:spPr>
            <a:xfrm>
              <a:off x="3153415" y="3227794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uadroTexto 35"/>
            <p:cNvSpPr txBox="1"/>
            <p:nvPr/>
          </p:nvSpPr>
          <p:spPr>
            <a:xfrm>
              <a:off x="2453288" y="2740288"/>
              <a:ext cx="1590392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Efecto agricultura en suelo</a:t>
              </a:r>
              <a:endParaRPr lang="es-E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57" name="Agrupar 56"/>
          <p:cNvGrpSpPr/>
          <p:nvPr/>
        </p:nvGrpSpPr>
        <p:grpSpPr>
          <a:xfrm>
            <a:off x="3171973" y="3116295"/>
            <a:ext cx="1530460" cy="905027"/>
            <a:chOff x="1397501" y="3116295"/>
            <a:chExt cx="1530460" cy="905027"/>
          </a:xfrm>
        </p:grpSpPr>
        <p:sp>
          <p:nvSpPr>
            <p:cNvPr id="55" name="Rectángulo 54"/>
            <p:cNvSpPr/>
            <p:nvPr/>
          </p:nvSpPr>
          <p:spPr>
            <a:xfrm>
              <a:off x="1407619" y="3116295"/>
              <a:ext cx="1520342" cy="905027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6" name="CuadroTexto 55"/>
            <p:cNvSpPr txBox="1"/>
            <p:nvPr/>
          </p:nvSpPr>
          <p:spPr>
            <a:xfrm>
              <a:off x="1397501" y="3246947"/>
              <a:ext cx="148161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 smtClean="0">
                  <a:solidFill>
                    <a:srgbClr val="FF0000"/>
                  </a:solidFill>
                </a:rPr>
                <a:t>Implicaciones para la gestión</a:t>
              </a:r>
              <a:endParaRPr lang="es-E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850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Nuestro trabajo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5" name="CuadroTexto 64"/>
          <p:cNvSpPr txBox="1"/>
          <p:nvPr/>
        </p:nvSpPr>
        <p:spPr>
          <a:xfrm>
            <a:off x="446196" y="1150049"/>
            <a:ext cx="9006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Buscamos la huella del pasado …</a:t>
            </a:r>
          </a:p>
        </p:txBody>
      </p:sp>
      <p:sp>
        <p:nvSpPr>
          <p:cNvPr id="66" name="CuadroTexto 65"/>
          <p:cNvSpPr txBox="1"/>
          <p:nvPr/>
        </p:nvSpPr>
        <p:spPr>
          <a:xfrm>
            <a:off x="777969" y="2518199"/>
            <a:ext cx="7653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4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Caracterización de “impactos” (cambios de uso) </a:t>
            </a:r>
            <a:endParaRPr lang="es-ES" sz="2400" dirty="0">
              <a:solidFill>
                <a:srgbClr val="7F7F7F"/>
              </a:solidFill>
              <a:latin typeface="Meta Bold Roman"/>
              <a:cs typeface="Meta Bold Roman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777969" y="3382295"/>
            <a:ext cx="7653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4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Caracterización de “efectos” (función y estructura)</a:t>
            </a:r>
            <a:endParaRPr lang="es-ES" sz="2400" dirty="0">
              <a:solidFill>
                <a:srgbClr val="7F7F7F"/>
              </a:solidFill>
              <a:latin typeface="Meta Bold Roman"/>
              <a:cs typeface="Meta Bold Roman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77969" y="4317292"/>
            <a:ext cx="7653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4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Analizar posibles </a:t>
            </a:r>
            <a:r>
              <a:rPr lang="es-ES" sz="2400" i="1" dirty="0" err="1" smtClean="0">
                <a:solidFill>
                  <a:srgbClr val="7F7F7F"/>
                </a:solidFill>
                <a:latin typeface="Meta Bold Roman"/>
                <a:cs typeface="Meta Bold Roman"/>
              </a:rPr>
              <a:t>legacies</a:t>
            </a:r>
            <a:endParaRPr lang="es-ES" sz="2400" dirty="0">
              <a:solidFill>
                <a:srgbClr val="7F7F7F"/>
              </a:solidFill>
              <a:latin typeface="Meta Bold Roman"/>
              <a:cs typeface="Meta Bold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7062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Caracterización “impactos”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" name="CuadroTexto 65"/>
          <p:cNvSpPr txBox="1"/>
          <p:nvPr/>
        </p:nvSpPr>
        <p:spPr>
          <a:xfrm>
            <a:off x="131547" y="753346"/>
            <a:ext cx="8758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4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Cartografía de la vegetación y los usos del suelo en el pasado. </a:t>
            </a:r>
            <a:r>
              <a:rPr lang="es-ES" dirty="0" smtClean="0">
                <a:solidFill>
                  <a:srgbClr val="7F7F7F"/>
                </a:solidFill>
                <a:latin typeface="Meta Bold Roman"/>
                <a:cs typeface="Meta Bold Roman"/>
              </a:rPr>
              <a:t>Mapa vegetación 1:10.000 Sierra Nevada en 1956</a:t>
            </a:r>
            <a:endParaRPr lang="es-ES" sz="2400" dirty="0">
              <a:solidFill>
                <a:srgbClr val="7F7F7F"/>
              </a:solidFill>
              <a:latin typeface="Meta Bold Roman"/>
              <a:cs typeface="Meta Bold Roman"/>
            </a:endParaRPr>
          </a:p>
        </p:txBody>
      </p:sp>
      <p:grpSp>
        <p:nvGrpSpPr>
          <p:cNvPr id="14" name="Group 17"/>
          <p:cNvGrpSpPr>
            <a:grpSpLocks/>
          </p:cNvGrpSpPr>
          <p:nvPr/>
        </p:nvGrpSpPr>
        <p:grpSpPr bwMode="auto">
          <a:xfrm>
            <a:off x="1908175" y="1616075"/>
            <a:ext cx="6408738" cy="3519488"/>
            <a:chOff x="1156" y="754"/>
            <a:chExt cx="4037" cy="2217"/>
          </a:xfrm>
        </p:grpSpPr>
        <p:sp>
          <p:nvSpPr>
            <p:cNvPr id="15" name="Rectangle 18"/>
            <p:cNvSpPr>
              <a:spLocks noChangeArrowheads="1"/>
            </p:cNvSpPr>
            <p:nvPr/>
          </p:nvSpPr>
          <p:spPr bwMode="auto">
            <a:xfrm>
              <a:off x="2782" y="1525"/>
              <a:ext cx="196" cy="6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Rectangle 19"/>
            <p:cNvSpPr>
              <a:spLocks noChangeArrowheads="1"/>
            </p:cNvSpPr>
            <p:nvPr/>
          </p:nvSpPr>
          <p:spPr bwMode="auto">
            <a:xfrm>
              <a:off x="3198" y="1570"/>
              <a:ext cx="197" cy="163"/>
            </a:xfrm>
            <a:prstGeom prst="rect">
              <a:avLst/>
            </a:pr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4014" y="1569"/>
              <a:ext cx="197" cy="1182"/>
            </a:xfrm>
            <a:prstGeom prst="rect">
              <a:avLst/>
            </a:pr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438" y="1583"/>
              <a:ext cx="197" cy="75"/>
            </a:xfrm>
            <a:prstGeom prst="rect">
              <a:avLst/>
            </a:prstGeom>
            <a:solidFill>
              <a:srgbClr val="CC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429" y="1344"/>
              <a:ext cx="197" cy="23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882" y="890"/>
              <a:ext cx="197" cy="67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336" y="1434"/>
              <a:ext cx="196" cy="14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3651" y="935"/>
              <a:ext cx="197" cy="63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247" y="1570"/>
              <a:ext cx="3441" cy="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 rot="10800000" flipH="1">
              <a:off x="4686" y="1582"/>
              <a:ext cx="0" cy="13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 flipH="1">
              <a:off x="4746" y="1543"/>
              <a:ext cx="58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s-ES_tradnl" sz="1300">
                  <a:latin typeface="Meta" charset="0"/>
                </a:rPr>
                <a:t>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 flipH="1">
              <a:off x="4747" y="1279"/>
              <a:ext cx="17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s-ES_tradnl" sz="1300">
                  <a:latin typeface="Meta" charset="0"/>
                </a:rPr>
                <a:t>500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 flipH="1">
              <a:off x="4747" y="1021"/>
              <a:ext cx="23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s-ES_tradnl" sz="1300">
                  <a:latin typeface="Meta" charset="0"/>
                </a:rPr>
                <a:t>1000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 flipH="1">
              <a:off x="4748" y="754"/>
              <a:ext cx="23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s-ES_tradnl" sz="1300">
                  <a:latin typeface="Meta" charset="0"/>
                </a:rPr>
                <a:t>1500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 rot="-21600000">
              <a:off x="4746" y="1810"/>
              <a:ext cx="17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s-ES_tradnl" sz="1300">
                  <a:latin typeface="Meta" charset="0"/>
                </a:rPr>
                <a:t>500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 flipH="1">
              <a:off x="4748" y="2069"/>
              <a:ext cx="23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s-ES_tradnl" sz="1300">
                  <a:latin typeface="Meta" charset="0"/>
                </a:rPr>
                <a:t>1000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 flipH="1">
              <a:off x="4748" y="2335"/>
              <a:ext cx="23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s-ES_tradnl" sz="1300">
                  <a:latin typeface="Meta" charset="0"/>
                </a:rPr>
                <a:t>1500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 flipH="1">
              <a:off x="4747" y="2591"/>
              <a:ext cx="23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s-ES_tradnl" sz="1300">
                  <a:latin typeface="Meta" charset="0"/>
                </a:rPr>
                <a:t>2000</a:t>
              </a: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 flipH="1">
              <a:off x="4747" y="2846"/>
              <a:ext cx="232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s-ES_tradnl" sz="1300">
                  <a:latin typeface="Meta" charset="0"/>
                </a:rPr>
                <a:t>2500</a:t>
              </a:r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 flipH="1">
              <a:off x="4686" y="798"/>
              <a:ext cx="0" cy="7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 flipH="1">
              <a:off x="4686" y="1582"/>
              <a:ext cx="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 flipH="1">
              <a:off x="4686" y="1059"/>
              <a:ext cx="3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Line 40"/>
            <p:cNvSpPr>
              <a:spLocks noChangeShapeType="1"/>
            </p:cNvSpPr>
            <p:nvPr/>
          </p:nvSpPr>
          <p:spPr bwMode="auto">
            <a:xfrm flipH="1">
              <a:off x="4685" y="1320"/>
              <a:ext cx="3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Line 41"/>
            <p:cNvSpPr>
              <a:spLocks noChangeShapeType="1"/>
            </p:cNvSpPr>
            <p:nvPr/>
          </p:nvSpPr>
          <p:spPr bwMode="auto">
            <a:xfrm flipH="1">
              <a:off x="4685" y="798"/>
              <a:ext cx="3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Line 42"/>
            <p:cNvSpPr>
              <a:spLocks noChangeShapeType="1"/>
            </p:cNvSpPr>
            <p:nvPr/>
          </p:nvSpPr>
          <p:spPr bwMode="auto">
            <a:xfrm rot="10800000" flipH="1">
              <a:off x="4685" y="2105"/>
              <a:ext cx="3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Line 43"/>
            <p:cNvSpPr>
              <a:spLocks noChangeShapeType="1"/>
            </p:cNvSpPr>
            <p:nvPr/>
          </p:nvSpPr>
          <p:spPr bwMode="auto">
            <a:xfrm rot="10800000" flipH="1">
              <a:off x="4685" y="2628"/>
              <a:ext cx="3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Line 44"/>
            <p:cNvSpPr>
              <a:spLocks noChangeShapeType="1"/>
            </p:cNvSpPr>
            <p:nvPr/>
          </p:nvSpPr>
          <p:spPr bwMode="auto">
            <a:xfrm rot="10800000" flipH="1">
              <a:off x="4685" y="1844"/>
              <a:ext cx="3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Line 45"/>
            <p:cNvSpPr>
              <a:spLocks noChangeShapeType="1"/>
            </p:cNvSpPr>
            <p:nvPr/>
          </p:nvSpPr>
          <p:spPr bwMode="auto">
            <a:xfrm rot="10800000" flipH="1">
              <a:off x="4685" y="2366"/>
              <a:ext cx="3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Line 46"/>
            <p:cNvSpPr>
              <a:spLocks noChangeShapeType="1"/>
            </p:cNvSpPr>
            <p:nvPr/>
          </p:nvSpPr>
          <p:spPr bwMode="auto">
            <a:xfrm rot="10800000" flipH="1">
              <a:off x="4685" y="2882"/>
              <a:ext cx="3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1156" y="1661"/>
              <a:ext cx="643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s-ES_tradnl" sz="1000" dirty="0">
                  <a:latin typeface="Meta" charset="0"/>
                </a:rPr>
                <a:t>Bosques </a:t>
              </a:r>
            </a:p>
            <a:p>
              <a:pPr algn="ctr"/>
              <a:r>
                <a:rPr lang="es-ES_tradnl" sz="1000" dirty="0">
                  <a:latin typeface="Meta" charset="0"/>
                </a:rPr>
                <a:t>naturales </a:t>
              </a:r>
            </a:p>
            <a:p>
              <a:pPr algn="ctr"/>
              <a:r>
                <a:rPr lang="es-ES_tradnl" sz="1000" dirty="0">
                  <a:latin typeface="Meta" charset="0"/>
                </a:rPr>
                <a:t>(</a:t>
              </a:r>
              <a:r>
                <a:rPr lang="es-ES_tradnl" sz="1000" i="1" dirty="0">
                  <a:latin typeface="Meta" charset="0"/>
                </a:rPr>
                <a:t>Quercus</a:t>
              </a:r>
              <a:r>
                <a:rPr lang="es-ES_tradnl" sz="1000" dirty="0">
                  <a:latin typeface="Meta" charset="0"/>
                </a:rPr>
                <a:t> </a:t>
              </a:r>
              <a:r>
                <a:rPr lang="es-ES_tradnl" sz="1000" dirty="0" err="1">
                  <a:latin typeface="Meta" charset="0"/>
                </a:rPr>
                <a:t>spp</a:t>
              </a:r>
              <a:r>
                <a:rPr lang="es-ES_tradnl" sz="1000" dirty="0">
                  <a:latin typeface="Meta" charset="0"/>
                </a:rPr>
                <a:t>.)</a:t>
              </a:r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1655" y="1616"/>
              <a:ext cx="59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s-ES_tradnl" sz="1000">
                  <a:latin typeface="Meta" charset="0"/>
                </a:rPr>
                <a:t>Plantaciones </a:t>
              </a:r>
            </a:p>
            <a:p>
              <a:pPr algn="ctr"/>
              <a:r>
                <a:rPr lang="es-ES_tradnl" sz="1000">
                  <a:latin typeface="Meta" charset="0"/>
                </a:rPr>
                <a:t>de pino</a:t>
              </a: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2154" y="1570"/>
              <a:ext cx="55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s-ES_tradnl" sz="1000">
                  <a:latin typeface="Meta" charset="0"/>
                </a:rPr>
                <a:t>Bosques </a:t>
              </a:r>
            </a:p>
            <a:p>
              <a:pPr algn="ctr"/>
              <a:r>
                <a:rPr lang="es-ES_tradnl" sz="1000">
                  <a:latin typeface="Meta" charset="0"/>
                </a:rPr>
                <a:t>mixtos </a:t>
              </a:r>
            </a:p>
            <a:p>
              <a:pPr algn="ctr"/>
              <a:r>
                <a:rPr lang="es-ES_tradnl" sz="1000">
                  <a:latin typeface="Meta" charset="0"/>
                </a:rPr>
                <a:t>(coníferas y </a:t>
              </a:r>
            </a:p>
            <a:p>
              <a:pPr algn="ctr"/>
              <a:r>
                <a:rPr lang="es-ES_tradnl" sz="1000">
                  <a:latin typeface="Meta" charset="0"/>
                </a:rPr>
                <a:t>quercíneas)</a:t>
              </a:r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2584" y="1616"/>
              <a:ext cx="591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_tradnl" sz="1000">
                  <a:latin typeface="Meta" charset="0"/>
                </a:rPr>
                <a:t>Matorral </a:t>
              </a:r>
            </a:p>
            <a:p>
              <a:pPr algn="ctr"/>
              <a:r>
                <a:rPr lang="es-ES_tradnl" sz="1000">
                  <a:latin typeface="Meta" charset="0"/>
                </a:rPr>
                <a:t>denso con </a:t>
              </a:r>
            </a:p>
            <a:p>
              <a:pPr algn="ctr"/>
              <a:r>
                <a:rPr lang="es-ES_tradnl" sz="1000">
                  <a:latin typeface="Meta" charset="0"/>
                </a:rPr>
                <a:t>quercíneas</a:t>
              </a:r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3016" y="1162"/>
              <a:ext cx="589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s-ES_tradnl" sz="1000">
                  <a:latin typeface="Meta" charset="0"/>
                </a:rPr>
                <a:t>Matorral </a:t>
              </a:r>
            </a:p>
            <a:p>
              <a:pPr algn="ctr"/>
              <a:r>
                <a:rPr lang="es-ES_tradnl" sz="1000">
                  <a:latin typeface="Meta" charset="0"/>
                </a:rPr>
                <a:t>disperso con </a:t>
              </a:r>
            </a:p>
            <a:p>
              <a:pPr algn="ctr"/>
              <a:r>
                <a:rPr lang="es-ES_tradnl" sz="1000">
                  <a:latin typeface="Meta" charset="0"/>
                </a:rPr>
                <a:t>quercíneas</a:t>
              </a:r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3515" y="1570"/>
              <a:ext cx="43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s-ES_tradnl" sz="1000">
                  <a:latin typeface="Meta" charset="0"/>
                </a:rPr>
                <a:t>Matorral </a:t>
              </a:r>
            </a:p>
            <a:p>
              <a:pPr algn="ctr"/>
              <a:r>
                <a:rPr lang="es-ES_tradnl" sz="1000">
                  <a:latin typeface="Meta" charset="0"/>
                </a:rPr>
                <a:t>denso</a:t>
              </a:r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3787" y="1207"/>
              <a:ext cx="533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s-ES_tradnl" sz="1000">
                  <a:latin typeface="Meta" charset="0"/>
                </a:rPr>
                <a:t>Matorral </a:t>
              </a:r>
            </a:p>
            <a:p>
              <a:pPr algn="ctr"/>
              <a:r>
                <a:rPr lang="es-ES_tradnl" sz="1000">
                  <a:latin typeface="Meta" charset="0"/>
                </a:rPr>
                <a:t>disperso </a:t>
              </a:r>
            </a:p>
            <a:p>
              <a:pPr algn="ctr"/>
              <a:r>
                <a:rPr lang="es-ES_tradnl" sz="1000">
                  <a:latin typeface="Meta" charset="0"/>
                </a:rPr>
                <a:t>con pastos</a:t>
              </a:r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4241" y="1344"/>
              <a:ext cx="49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s-ES_tradnl" sz="1000">
                  <a:latin typeface="Meta" charset="0"/>
                </a:rPr>
                <a:t>Mosaicos </a:t>
              </a:r>
            </a:p>
            <a:p>
              <a:pPr algn="ctr"/>
              <a:r>
                <a:rPr lang="es-ES_tradnl" sz="1000">
                  <a:latin typeface="Meta" charset="0"/>
                </a:rPr>
                <a:t>de cultivos</a:t>
              </a:r>
            </a:p>
          </p:txBody>
        </p:sp>
        <p:sp>
          <p:nvSpPr>
            <p:cNvPr id="56" name="Text Box 55"/>
            <p:cNvSpPr txBox="1">
              <a:spLocks noChangeArrowheads="1"/>
            </p:cNvSpPr>
            <p:nvPr/>
          </p:nvSpPr>
          <p:spPr bwMode="auto">
            <a:xfrm>
              <a:off x="4821" y="1588"/>
              <a:ext cx="3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>
                  <a:latin typeface="Meta" charset="0"/>
                </a:rPr>
                <a:t>Has</a:t>
              </a:r>
            </a:p>
          </p:txBody>
        </p:sp>
      </p:grpSp>
      <p:grpSp>
        <p:nvGrpSpPr>
          <p:cNvPr id="57" name="Group 56"/>
          <p:cNvGrpSpPr>
            <a:grpSpLocks/>
          </p:cNvGrpSpPr>
          <p:nvPr/>
        </p:nvGrpSpPr>
        <p:grpSpPr bwMode="auto">
          <a:xfrm>
            <a:off x="234156" y="4337051"/>
            <a:ext cx="8675688" cy="2135187"/>
            <a:chOff x="0" y="2341"/>
            <a:chExt cx="5465" cy="1345"/>
          </a:xfrm>
        </p:grpSpPr>
        <p:pic>
          <p:nvPicPr>
            <p:cNvPr id="58" name="Picture 57" descr="Imagen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341"/>
              <a:ext cx="3648" cy="1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9" name="Group 58"/>
            <p:cNvGrpSpPr>
              <a:grpSpLocks/>
            </p:cNvGrpSpPr>
            <p:nvPr/>
          </p:nvGrpSpPr>
          <p:grpSpPr bwMode="auto">
            <a:xfrm>
              <a:off x="3742" y="2976"/>
              <a:ext cx="1723" cy="468"/>
              <a:chOff x="3742" y="2886"/>
              <a:chExt cx="1723" cy="468"/>
            </a:xfrm>
          </p:grpSpPr>
          <p:sp>
            <p:nvSpPr>
              <p:cNvPr id="60" name="Rectangle 59"/>
              <p:cNvSpPr>
                <a:spLocks noChangeAspect="1" noChangeArrowheads="1"/>
              </p:cNvSpPr>
              <p:nvPr/>
            </p:nvSpPr>
            <p:spPr bwMode="auto">
              <a:xfrm>
                <a:off x="3743" y="2907"/>
                <a:ext cx="143" cy="73"/>
              </a:xfrm>
              <a:prstGeom prst="rect">
                <a:avLst/>
              </a:prstGeom>
              <a:solidFill>
                <a:srgbClr val="9CCBD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61" name="Rectangle 60"/>
              <p:cNvSpPr>
                <a:spLocks noChangeAspect="1" noChangeArrowheads="1"/>
              </p:cNvSpPr>
              <p:nvPr/>
            </p:nvSpPr>
            <p:spPr bwMode="auto">
              <a:xfrm>
                <a:off x="3742" y="3053"/>
                <a:ext cx="144" cy="73"/>
              </a:xfrm>
              <a:prstGeom prst="rect">
                <a:avLst/>
              </a:prstGeom>
              <a:solidFill>
                <a:srgbClr val="CB510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62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3743" y="3239"/>
                <a:ext cx="143" cy="73"/>
              </a:xfrm>
              <a:prstGeom prst="rect">
                <a:avLst/>
              </a:prstGeom>
              <a:solidFill>
                <a:srgbClr val="C6C6C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63" name="Text Box 62"/>
              <p:cNvSpPr txBox="1">
                <a:spLocks noChangeArrowheads="1"/>
              </p:cNvSpPr>
              <p:nvPr/>
            </p:nvSpPr>
            <p:spPr bwMode="auto">
              <a:xfrm>
                <a:off x="3936" y="3032"/>
                <a:ext cx="76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s-ES_tradnl" sz="1200">
                    <a:latin typeface="Meta" charset="0"/>
                  </a:rPr>
                  <a:t>Cambio de uso</a:t>
                </a:r>
              </a:p>
            </p:txBody>
          </p:sp>
          <p:sp>
            <p:nvSpPr>
              <p:cNvPr id="64" name="Text Box 63"/>
              <p:cNvSpPr txBox="1">
                <a:spLocks noChangeArrowheads="1"/>
              </p:cNvSpPr>
              <p:nvPr/>
            </p:nvSpPr>
            <p:spPr bwMode="auto">
              <a:xfrm>
                <a:off x="3936" y="2886"/>
                <a:ext cx="986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s-ES_tradnl" sz="1200">
                    <a:latin typeface="Meta" charset="0"/>
                  </a:rPr>
                  <a:t>No Cambio de uso</a:t>
                </a:r>
              </a:p>
            </p:txBody>
          </p:sp>
          <p:sp>
            <p:nvSpPr>
              <p:cNvPr id="65" name="Text Box 64"/>
              <p:cNvSpPr txBox="1">
                <a:spLocks noChangeArrowheads="1"/>
              </p:cNvSpPr>
              <p:nvPr/>
            </p:nvSpPr>
            <p:spPr bwMode="auto">
              <a:xfrm>
                <a:off x="3936" y="3181"/>
                <a:ext cx="1529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s-ES_tradnl" sz="1200">
                    <a:latin typeface="Meta" charset="0"/>
                  </a:rPr>
                  <a:t>No cobertura ortofoto 1956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7257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51275" y="0"/>
            <a:ext cx="5292725" cy="720725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s-ES" sz="2800" dirty="0" smtClean="0">
                <a:solidFill>
                  <a:srgbClr val="FFFFFF"/>
                </a:solidFill>
                <a:latin typeface="Meta Bold Roman"/>
                <a:cs typeface="Meta Bold Roman"/>
              </a:rPr>
              <a:t>Caracterización “impactos”</a:t>
            </a:r>
            <a:endParaRPr lang="es-ES" sz="2800" dirty="0">
              <a:solidFill>
                <a:srgbClr val="FFFFFF"/>
              </a:solidFill>
              <a:latin typeface="Meta Bold Roman"/>
              <a:cs typeface="Meta Bold Roman"/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32138" y="0"/>
            <a:ext cx="720725" cy="720725"/>
          </a:xfrm>
          <a:prstGeom prst="rect">
            <a:avLst/>
          </a:prstGeom>
          <a:solidFill>
            <a:srgbClr val="F6CD26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2413000" y="0"/>
            <a:ext cx="720725" cy="720725"/>
          </a:xfrm>
          <a:prstGeom prst="rect">
            <a:avLst/>
          </a:prstGeom>
          <a:solidFill>
            <a:srgbClr val="F6CD26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0" y="0"/>
            <a:ext cx="2414588" cy="720725"/>
          </a:xfrm>
          <a:prstGeom prst="rect">
            <a:avLst/>
          </a:prstGeom>
          <a:solidFill>
            <a:srgbClr val="F6CD26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6" name="CuadroTexto 65"/>
          <p:cNvSpPr txBox="1"/>
          <p:nvPr/>
        </p:nvSpPr>
        <p:spPr>
          <a:xfrm>
            <a:off x="131547" y="753346"/>
            <a:ext cx="8758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400" dirty="0" smtClean="0">
                <a:solidFill>
                  <a:srgbClr val="7F7F7F"/>
                </a:solidFill>
                <a:latin typeface="Meta Bold Roman"/>
                <a:cs typeface="Meta Bold Roman"/>
              </a:rPr>
              <a:t>Cartografía de la vegetación y los usos del suelo en el pasado. </a:t>
            </a:r>
            <a:r>
              <a:rPr lang="es-ES" dirty="0" smtClean="0">
                <a:solidFill>
                  <a:srgbClr val="7F7F7F"/>
                </a:solidFill>
                <a:latin typeface="Meta Bold Roman"/>
                <a:cs typeface="Meta Bold Roman"/>
              </a:rPr>
              <a:t>Distribución formaciones vegetales 1956- actualidad</a:t>
            </a:r>
            <a:endParaRPr lang="es-ES" sz="2400" dirty="0">
              <a:solidFill>
                <a:srgbClr val="7F7F7F"/>
              </a:solidFill>
              <a:latin typeface="Meta Bold Roman"/>
              <a:cs typeface="Meta Bold Roman"/>
            </a:endParaRPr>
          </a:p>
        </p:txBody>
      </p:sp>
      <p:sp>
        <p:nvSpPr>
          <p:cNvPr id="67" name="Rectangle 29"/>
          <p:cNvSpPr>
            <a:spLocks noChangeArrowheads="1"/>
          </p:cNvSpPr>
          <p:nvPr/>
        </p:nvSpPr>
        <p:spPr bwMode="auto">
          <a:xfrm>
            <a:off x="522177" y="2055813"/>
            <a:ext cx="38512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_tradnl" dirty="0">
                <a:solidFill>
                  <a:schemeClr val="bg1">
                    <a:lumMod val="50000"/>
                  </a:schemeClr>
                </a:solidFill>
                <a:latin typeface="Meta Bold Roman"/>
                <a:cs typeface="Meta Bold Roman"/>
              </a:rPr>
              <a:t>Cambios en distribución, densidad y cobertura</a:t>
            </a:r>
          </a:p>
          <a:p>
            <a:endParaRPr lang="es-ES_tradnl" dirty="0">
              <a:solidFill>
                <a:schemeClr val="bg1">
                  <a:lumMod val="50000"/>
                </a:schemeClr>
              </a:solidFill>
              <a:latin typeface="Meta Bold Roman"/>
              <a:cs typeface="Meta Bold Roman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4635500" y="1801813"/>
            <a:ext cx="4214813" cy="4910315"/>
            <a:chOff x="4635500" y="1801813"/>
            <a:chExt cx="4214813" cy="4910315"/>
          </a:xfrm>
        </p:grpSpPr>
        <p:pic>
          <p:nvPicPr>
            <p:cNvPr id="68" name="Picture 30" descr="robledal_56_200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70" b="11700"/>
            <a:stretch>
              <a:fillRect/>
            </a:stretch>
          </p:blipFill>
          <p:spPr bwMode="auto">
            <a:xfrm>
              <a:off x="4635500" y="1801813"/>
              <a:ext cx="4214813" cy="4377966"/>
            </a:xfrm>
            <a:prstGeom prst="rect">
              <a:avLst/>
            </a:prstGeom>
            <a:noFill/>
            <a:ln w="38100">
              <a:solidFill>
                <a:srgbClr val="F8F8F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31"/>
            <p:cNvSpPr>
              <a:spLocks noChangeArrowheads="1"/>
            </p:cNvSpPr>
            <p:nvPr/>
          </p:nvSpPr>
          <p:spPr bwMode="auto">
            <a:xfrm>
              <a:off x="5001418" y="6188908"/>
              <a:ext cx="348297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s-ES_tradnl" sz="1400" dirty="0" smtClean="0">
                  <a:solidFill>
                    <a:schemeClr val="bg1">
                      <a:lumMod val="50000"/>
                    </a:schemeClr>
                  </a:solidFill>
                  <a:latin typeface="Meta Bold Roman"/>
                  <a:cs typeface="Meta Bold Roman"/>
                </a:rPr>
                <a:t>Distribución Robledal (</a:t>
              </a:r>
              <a:r>
                <a:rPr lang="es-ES_tradnl" sz="1400" i="1" dirty="0">
                  <a:solidFill>
                    <a:schemeClr val="bg1">
                      <a:lumMod val="50000"/>
                    </a:schemeClr>
                  </a:solidFill>
                  <a:latin typeface="Meta Bold Roman"/>
                  <a:cs typeface="Meta Bold Roman"/>
                </a:rPr>
                <a:t>Quercus pyrenaica</a:t>
              </a:r>
              <a:r>
                <a:rPr lang="es-ES_tradnl" sz="1400" dirty="0" smtClean="0">
                  <a:solidFill>
                    <a:schemeClr val="bg1">
                      <a:lumMod val="50000"/>
                    </a:schemeClr>
                  </a:solidFill>
                  <a:latin typeface="Meta Bold Roman"/>
                  <a:cs typeface="Meta Bold Roman"/>
                </a:rPr>
                <a:t>) en el </a:t>
              </a:r>
              <a:r>
                <a:rPr lang="es-ES_tradnl" sz="1400" dirty="0" err="1" smtClean="0">
                  <a:solidFill>
                    <a:schemeClr val="bg1">
                      <a:lumMod val="50000"/>
                    </a:schemeClr>
                  </a:solidFill>
                  <a:latin typeface="Meta Bold Roman"/>
                  <a:cs typeface="Meta Bold Roman"/>
                </a:rPr>
                <a:t>Camarate</a:t>
              </a:r>
              <a:endParaRPr lang="es-ES_tradnl" sz="1400" dirty="0">
                <a:solidFill>
                  <a:schemeClr val="bg1">
                    <a:lumMod val="50000"/>
                  </a:schemeClr>
                </a:solidFill>
                <a:latin typeface="Meta Bold Roman"/>
                <a:cs typeface="Meta Bold Roman"/>
              </a:endParaRPr>
            </a:p>
          </p:txBody>
        </p:sp>
      </p:grpSp>
      <p:grpSp>
        <p:nvGrpSpPr>
          <p:cNvPr id="70" name="Group 62"/>
          <p:cNvGrpSpPr>
            <a:grpSpLocks/>
          </p:cNvGrpSpPr>
          <p:nvPr/>
        </p:nvGrpSpPr>
        <p:grpSpPr bwMode="auto">
          <a:xfrm>
            <a:off x="522177" y="3379039"/>
            <a:ext cx="3170236" cy="2734425"/>
            <a:chOff x="793" y="2251"/>
            <a:chExt cx="1644" cy="1418"/>
          </a:xfrm>
        </p:grpSpPr>
        <p:grpSp>
          <p:nvGrpSpPr>
            <p:cNvPr id="71" name="Group 41"/>
            <p:cNvGrpSpPr>
              <a:grpSpLocks/>
            </p:cNvGrpSpPr>
            <p:nvPr/>
          </p:nvGrpSpPr>
          <p:grpSpPr bwMode="auto">
            <a:xfrm>
              <a:off x="1527" y="2304"/>
              <a:ext cx="24" cy="1142"/>
              <a:chOff x="1175" y="1178"/>
              <a:chExt cx="27" cy="1521"/>
            </a:xfrm>
          </p:grpSpPr>
          <p:sp>
            <p:nvSpPr>
              <p:cNvPr id="86" name="Line 42"/>
              <p:cNvSpPr>
                <a:spLocks noChangeShapeType="1"/>
              </p:cNvSpPr>
              <p:nvPr/>
            </p:nvSpPr>
            <p:spPr bwMode="auto">
              <a:xfrm>
                <a:off x="1202" y="1178"/>
                <a:ext cx="0" cy="15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87" name="Line 43"/>
              <p:cNvSpPr>
                <a:spLocks noChangeShapeType="1"/>
              </p:cNvSpPr>
              <p:nvPr/>
            </p:nvSpPr>
            <p:spPr bwMode="auto">
              <a:xfrm>
                <a:off x="1175" y="2699"/>
                <a:ext cx="2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88" name="Line 44"/>
              <p:cNvSpPr>
                <a:spLocks noChangeShapeType="1"/>
              </p:cNvSpPr>
              <p:nvPr/>
            </p:nvSpPr>
            <p:spPr bwMode="auto">
              <a:xfrm>
                <a:off x="1175" y="2321"/>
                <a:ext cx="2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89" name="Line 45"/>
              <p:cNvSpPr>
                <a:spLocks noChangeShapeType="1"/>
              </p:cNvSpPr>
              <p:nvPr/>
            </p:nvSpPr>
            <p:spPr bwMode="auto">
              <a:xfrm>
                <a:off x="1175" y="1945"/>
                <a:ext cx="2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90" name="Line 46"/>
              <p:cNvSpPr>
                <a:spLocks noChangeShapeType="1"/>
              </p:cNvSpPr>
              <p:nvPr/>
            </p:nvSpPr>
            <p:spPr bwMode="auto">
              <a:xfrm>
                <a:off x="1175" y="1567"/>
                <a:ext cx="2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  <p:sp>
            <p:nvSpPr>
              <p:cNvPr id="91" name="Line 47"/>
              <p:cNvSpPr>
                <a:spLocks noChangeShapeType="1"/>
              </p:cNvSpPr>
              <p:nvPr/>
            </p:nvSpPr>
            <p:spPr bwMode="auto">
              <a:xfrm>
                <a:off x="1175" y="1178"/>
                <a:ext cx="2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>
                  <a:latin typeface="Meta Bold Roman"/>
                  <a:cs typeface="Meta Bold Roman"/>
                </a:endParaRPr>
              </a:p>
            </p:txBody>
          </p:sp>
        </p:grpSp>
        <p:sp>
          <p:nvSpPr>
            <p:cNvPr id="72" name="Rectangle 48"/>
            <p:cNvSpPr>
              <a:spLocks noChangeArrowheads="1"/>
            </p:cNvSpPr>
            <p:nvPr/>
          </p:nvSpPr>
          <p:spPr bwMode="auto">
            <a:xfrm>
              <a:off x="1454" y="3406"/>
              <a:ext cx="5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s-ES_tradnl" sz="1200">
                  <a:latin typeface="Meta Bold Roman"/>
                  <a:cs typeface="Meta Bold Roman"/>
                </a:rPr>
                <a:t>0</a:t>
              </a:r>
              <a:endParaRPr lang="es-ES_tradnl">
                <a:latin typeface="Meta Bold Roman"/>
                <a:cs typeface="Meta Bold Roman"/>
              </a:endParaRPr>
            </a:p>
          </p:txBody>
        </p:sp>
        <p:sp>
          <p:nvSpPr>
            <p:cNvPr id="73" name="Rectangle 49"/>
            <p:cNvSpPr>
              <a:spLocks noChangeArrowheads="1"/>
            </p:cNvSpPr>
            <p:nvPr/>
          </p:nvSpPr>
          <p:spPr bwMode="auto">
            <a:xfrm>
              <a:off x="1454" y="3113"/>
              <a:ext cx="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s-ES_tradnl" sz="1200">
                  <a:latin typeface="Meta Bold Roman"/>
                  <a:cs typeface="Meta Bold Roman"/>
                </a:rPr>
                <a:t>5</a:t>
              </a:r>
              <a:endParaRPr lang="es-ES_tradnl">
                <a:latin typeface="Meta Bold Roman"/>
                <a:cs typeface="Meta Bold Roman"/>
              </a:endParaRPr>
            </a:p>
          </p:txBody>
        </p:sp>
        <p:sp>
          <p:nvSpPr>
            <p:cNvPr id="74" name="Rectangle 50"/>
            <p:cNvSpPr>
              <a:spLocks noChangeArrowheads="1"/>
            </p:cNvSpPr>
            <p:nvPr/>
          </p:nvSpPr>
          <p:spPr bwMode="auto">
            <a:xfrm>
              <a:off x="1417" y="2827"/>
              <a:ext cx="9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s-ES_tradnl" sz="1200" dirty="0">
                  <a:latin typeface="Meta Bold Roman"/>
                  <a:cs typeface="Meta Bold Roman"/>
                </a:rPr>
                <a:t>10</a:t>
              </a:r>
              <a:endParaRPr lang="es-ES_tradnl" dirty="0">
                <a:latin typeface="Meta Bold Roman"/>
                <a:cs typeface="Meta Bold Roman"/>
              </a:endParaRPr>
            </a:p>
          </p:txBody>
        </p:sp>
        <p:sp>
          <p:nvSpPr>
            <p:cNvPr id="75" name="Rectangle 51"/>
            <p:cNvSpPr>
              <a:spLocks noChangeArrowheads="1"/>
            </p:cNvSpPr>
            <p:nvPr/>
          </p:nvSpPr>
          <p:spPr bwMode="auto">
            <a:xfrm>
              <a:off x="1417" y="2541"/>
              <a:ext cx="9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s-ES_tradnl" sz="1200">
                  <a:latin typeface="Meta Bold Roman"/>
                  <a:cs typeface="Meta Bold Roman"/>
                </a:rPr>
                <a:t>15</a:t>
              </a:r>
              <a:endParaRPr lang="es-ES_tradnl">
                <a:latin typeface="Meta Bold Roman"/>
                <a:cs typeface="Meta Bold Roman"/>
              </a:endParaRPr>
            </a:p>
          </p:txBody>
        </p:sp>
        <p:sp>
          <p:nvSpPr>
            <p:cNvPr id="76" name="Rectangle 52"/>
            <p:cNvSpPr>
              <a:spLocks noChangeArrowheads="1"/>
            </p:cNvSpPr>
            <p:nvPr/>
          </p:nvSpPr>
          <p:spPr bwMode="auto">
            <a:xfrm>
              <a:off x="1405" y="2251"/>
              <a:ext cx="11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s-ES_tradnl" sz="1200">
                  <a:latin typeface="Meta Bold Roman"/>
                  <a:cs typeface="Meta Bold Roman"/>
                </a:rPr>
                <a:t>20</a:t>
              </a:r>
              <a:endParaRPr lang="es-ES_tradnl">
                <a:latin typeface="Meta Bold Roman"/>
                <a:cs typeface="Meta Bold Roman"/>
              </a:endParaRPr>
            </a:p>
          </p:txBody>
        </p:sp>
        <p:sp>
          <p:nvSpPr>
            <p:cNvPr id="77" name="Rectangle 53"/>
            <p:cNvSpPr>
              <a:spLocks noChangeArrowheads="1"/>
            </p:cNvSpPr>
            <p:nvPr/>
          </p:nvSpPr>
          <p:spPr bwMode="auto">
            <a:xfrm>
              <a:off x="793" y="2722"/>
              <a:ext cx="556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s-ES_tradnl" sz="1200" dirty="0">
                  <a:latin typeface="Meta Bold Roman"/>
                  <a:cs typeface="Meta Bold Roman"/>
                </a:rPr>
                <a:t>Densidad media (Pies/Ha)</a:t>
              </a:r>
            </a:p>
          </p:txBody>
        </p:sp>
        <p:sp>
          <p:nvSpPr>
            <p:cNvPr id="78" name="Rectangle 54"/>
            <p:cNvSpPr>
              <a:spLocks noChangeArrowheads="1"/>
            </p:cNvSpPr>
            <p:nvPr/>
          </p:nvSpPr>
          <p:spPr bwMode="auto">
            <a:xfrm>
              <a:off x="2154" y="2523"/>
              <a:ext cx="226" cy="910"/>
            </a:xfrm>
            <a:prstGeom prst="rect">
              <a:avLst/>
            </a:prstGeom>
            <a:solidFill>
              <a:schemeClr val="accent1"/>
            </a:solidFill>
            <a:ln w="20701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79" name="Line 55"/>
            <p:cNvSpPr>
              <a:spLocks noChangeShapeType="1"/>
            </p:cNvSpPr>
            <p:nvPr/>
          </p:nvSpPr>
          <p:spPr bwMode="auto">
            <a:xfrm flipV="1">
              <a:off x="2245" y="2387"/>
              <a:ext cx="0" cy="121"/>
            </a:xfrm>
            <a:prstGeom prst="line">
              <a:avLst/>
            </a:prstGeom>
            <a:noFill/>
            <a:ln w="2070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80" name="Line 56"/>
            <p:cNvSpPr>
              <a:spLocks noChangeShapeType="1"/>
            </p:cNvSpPr>
            <p:nvPr/>
          </p:nvSpPr>
          <p:spPr bwMode="auto">
            <a:xfrm>
              <a:off x="2200" y="2387"/>
              <a:ext cx="83" cy="0"/>
            </a:xfrm>
            <a:prstGeom prst="line">
              <a:avLst/>
            </a:prstGeom>
            <a:noFill/>
            <a:ln w="2070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81" name="Text Box 57"/>
            <p:cNvSpPr txBox="1">
              <a:spLocks noChangeArrowheads="1"/>
            </p:cNvSpPr>
            <p:nvPr/>
          </p:nvSpPr>
          <p:spPr bwMode="auto">
            <a:xfrm>
              <a:off x="2109" y="3475"/>
              <a:ext cx="32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200">
                  <a:latin typeface="Meta Bold Roman"/>
                  <a:cs typeface="Meta Bold Roman"/>
                </a:rPr>
                <a:t>2001</a:t>
              </a:r>
            </a:p>
          </p:txBody>
        </p:sp>
        <p:sp>
          <p:nvSpPr>
            <p:cNvPr id="82" name="Rectangle 58"/>
            <p:cNvSpPr>
              <a:spLocks noChangeArrowheads="1"/>
            </p:cNvSpPr>
            <p:nvPr/>
          </p:nvSpPr>
          <p:spPr bwMode="auto">
            <a:xfrm>
              <a:off x="1746" y="2819"/>
              <a:ext cx="227" cy="627"/>
            </a:xfrm>
            <a:prstGeom prst="rect">
              <a:avLst/>
            </a:prstGeom>
            <a:solidFill>
              <a:schemeClr val="accent1"/>
            </a:solidFill>
            <a:ln w="20701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83" name="Line 59"/>
            <p:cNvSpPr>
              <a:spLocks noChangeShapeType="1"/>
            </p:cNvSpPr>
            <p:nvPr/>
          </p:nvSpPr>
          <p:spPr bwMode="auto">
            <a:xfrm flipV="1">
              <a:off x="1859" y="2708"/>
              <a:ext cx="0" cy="111"/>
            </a:xfrm>
            <a:prstGeom prst="line">
              <a:avLst/>
            </a:prstGeom>
            <a:noFill/>
            <a:ln w="2070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84" name="Line 60"/>
            <p:cNvSpPr>
              <a:spLocks noChangeShapeType="1"/>
            </p:cNvSpPr>
            <p:nvPr/>
          </p:nvSpPr>
          <p:spPr bwMode="auto">
            <a:xfrm>
              <a:off x="1816" y="2708"/>
              <a:ext cx="84" cy="0"/>
            </a:xfrm>
            <a:prstGeom prst="line">
              <a:avLst/>
            </a:prstGeom>
            <a:noFill/>
            <a:ln w="2070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>
                <a:latin typeface="Meta Bold Roman"/>
                <a:cs typeface="Meta Bold Roman"/>
              </a:endParaRPr>
            </a:p>
          </p:txBody>
        </p:sp>
        <p:sp>
          <p:nvSpPr>
            <p:cNvPr id="85" name="Text Box 61"/>
            <p:cNvSpPr txBox="1">
              <a:spLocks noChangeArrowheads="1"/>
            </p:cNvSpPr>
            <p:nvPr/>
          </p:nvSpPr>
          <p:spPr bwMode="auto">
            <a:xfrm>
              <a:off x="1672" y="3496"/>
              <a:ext cx="32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_tradnl" sz="1200">
                  <a:latin typeface="Meta Bold Roman"/>
                  <a:cs typeface="Meta Bold Roman"/>
                </a:rPr>
                <a:t>1956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33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</TotalTime>
  <Words>1293</Words>
  <Application>Microsoft Macintosh PowerPoint</Application>
  <PresentationFormat>Presentación en pantalla (4:3)</PresentationFormat>
  <Paragraphs>218</Paragraphs>
  <Slides>29</Slides>
  <Notes>28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0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Francisco Bonet</dc:creator>
  <cp:keywords/>
  <dc:description/>
  <cp:lastModifiedBy>Francisco Bonet</cp:lastModifiedBy>
  <cp:revision>64</cp:revision>
  <dcterms:created xsi:type="dcterms:W3CDTF">2014-03-26T11:35:01Z</dcterms:created>
  <dcterms:modified xsi:type="dcterms:W3CDTF">2014-03-28T11:07:03Z</dcterms:modified>
  <cp:category/>
</cp:coreProperties>
</file>